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Lst>
  <p:sldSz cy="6858000" cx="12192000"/>
  <p:notesSz cx="6858000" cy="9144000"/>
  <p:embeddedFontLst>
    <p:embeddedFont>
      <p:font typeface="Arial Black"/>
      <p:regular r:id="rId1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5" roundtripDataSignature="AMtx7mgELm3ktqe40t53KXKs2XcIRZOe6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customschemas.google.com/relationships/presentationmetadata" Target="metadata"/><Relationship Id="rId14" Type="http://schemas.openxmlformats.org/officeDocument/2006/relationships/font" Target="fonts/ArialBlack-regular.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6" name="Shape 206"/>
        <p:cNvGrpSpPr/>
        <p:nvPr/>
      </p:nvGrpSpPr>
      <p:grpSpPr>
        <a:xfrm>
          <a:off x="0" y="0"/>
          <a:ext cx="0" cy="0"/>
          <a:chOff x="0" y="0"/>
          <a:chExt cx="0" cy="0"/>
        </a:xfrm>
      </p:grpSpPr>
      <p:sp>
        <p:nvSpPr>
          <p:cNvPr id="207" name="Google Shape;207;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6" name="Shape 216"/>
        <p:cNvGrpSpPr/>
        <p:nvPr/>
      </p:nvGrpSpPr>
      <p:grpSpPr>
        <a:xfrm>
          <a:off x="0" y="0"/>
          <a:ext cx="0" cy="0"/>
          <a:chOff x="0" y="0"/>
          <a:chExt cx="0" cy="0"/>
        </a:xfrm>
      </p:grpSpPr>
      <p:sp>
        <p:nvSpPr>
          <p:cNvPr id="217" name="Google Shape;217;p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9: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1" name="Shape 11"/>
        <p:cNvGrpSpPr/>
        <p:nvPr/>
      </p:nvGrpSpPr>
      <p:grpSpPr>
        <a:xfrm>
          <a:off x="0" y="0"/>
          <a:ext cx="0" cy="0"/>
          <a:chOff x="0" y="0"/>
          <a:chExt cx="0" cy="0"/>
        </a:xfrm>
      </p:grpSpPr>
      <p:sp>
        <p:nvSpPr>
          <p:cNvPr id="12" name="Google Shape;12;p11"/>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 name="Google Shape;13;p11"/>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4" name="Google Shape;14;p1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 name="Google Shape;15;p1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 name="Google Shape;16;p1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68" name="Shape 68"/>
        <p:cNvGrpSpPr/>
        <p:nvPr/>
      </p:nvGrpSpPr>
      <p:grpSpPr>
        <a:xfrm>
          <a:off x="0" y="0"/>
          <a:ext cx="0" cy="0"/>
          <a:chOff x="0" y="0"/>
          <a:chExt cx="0" cy="0"/>
        </a:xfrm>
      </p:grpSpPr>
      <p:sp>
        <p:nvSpPr>
          <p:cNvPr id="69" name="Google Shape;69;p2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0" name="Google Shape;70;p20"/>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1" name="Google Shape;71;p2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2" name="Google Shape;72;p2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3" name="Google Shape;73;p2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4" name="Shape 74"/>
        <p:cNvGrpSpPr/>
        <p:nvPr/>
      </p:nvGrpSpPr>
      <p:grpSpPr>
        <a:xfrm>
          <a:off x="0" y="0"/>
          <a:ext cx="0" cy="0"/>
          <a:chOff x="0" y="0"/>
          <a:chExt cx="0" cy="0"/>
        </a:xfrm>
      </p:grpSpPr>
      <p:sp>
        <p:nvSpPr>
          <p:cNvPr id="75" name="Google Shape;75;p21"/>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21"/>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7" name="Google Shape;77;p2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2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9" name="Google Shape;79;p2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7" name="Shape 17"/>
        <p:cNvGrpSpPr/>
        <p:nvPr/>
      </p:nvGrpSpPr>
      <p:grpSpPr>
        <a:xfrm>
          <a:off x="0" y="0"/>
          <a:ext cx="0" cy="0"/>
          <a:chOff x="0" y="0"/>
          <a:chExt cx="0" cy="0"/>
        </a:xfrm>
      </p:grpSpPr>
      <p:sp>
        <p:nvSpPr>
          <p:cNvPr id="18" name="Google Shape;18;p1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 name="Google Shape;19;p12"/>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0" name="Google Shape;20;p1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1" name="Google Shape;21;p1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 name="Google Shape;22;p1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3" name="Shape 23"/>
        <p:cNvGrpSpPr/>
        <p:nvPr/>
      </p:nvGrpSpPr>
      <p:grpSpPr>
        <a:xfrm>
          <a:off x="0" y="0"/>
          <a:ext cx="0" cy="0"/>
          <a:chOff x="0" y="0"/>
          <a:chExt cx="0" cy="0"/>
        </a:xfrm>
      </p:grpSpPr>
      <p:sp>
        <p:nvSpPr>
          <p:cNvPr id="24" name="Google Shape;24;p13"/>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5" name="Google Shape;25;p13"/>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26" name="Google Shape;26;p1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 name="Google Shape;27;p1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8" name="Google Shape;28;p1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29" name="Shape 29"/>
        <p:cNvGrpSpPr/>
        <p:nvPr/>
      </p:nvGrpSpPr>
      <p:grpSpPr>
        <a:xfrm>
          <a:off x="0" y="0"/>
          <a:ext cx="0" cy="0"/>
          <a:chOff x="0" y="0"/>
          <a:chExt cx="0" cy="0"/>
        </a:xfrm>
      </p:grpSpPr>
      <p:sp>
        <p:nvSpPr>
          <p:cNvPr id="30" name="Google Shape;30;p1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 name="Google Shape;31;p14"/>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14"/>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1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4" name="Google Shape;34;p1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36" name="Shape 36"/>
        <p:cNvGrpSpPr/>
        <p:nvPr/>
      </p:nvGrpSpPr>
      <p:grpSpPr>
        <a:xfrm>
          <a:off x="0" y="0"/>
          <a:ext cx="0" cy="0"/>
          <a:chOff x="0" y="0"/>
          <a:chExt cx="0" cy="0"/>
        </a:xfrm>
      </p:grpSpPr>
      <p:sp>
        <p:nvSpPr>
          <p:cNvPr id="37" name="Google Shape;37;p15"/>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8" name="Google Shape;38;p15"/>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39" name="Google Shape;39;p15"/>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5"/>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1" name="Google Shape;41;p15"/>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2" name="Google Shape;42;p1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4" name="Google Shape;44;p1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5" name="Shape 45"/>
        <p:cNvGrpSpPr/>
        <p:nvPr/>
      </p:nvGrpSpPr>
      <p:grpSpPr>
        <a:xfrm>
          <a:off x="0" y="0"/>
          <a:ext cx="0" cy="0"/>
          <a:chOff x="0" y="0"/>
          <a:chExt cx="0" cy="0"/>
        </a:xfrm>
      </p:grpSpPr>
      <p:sp>
        <p:nvSpPr>
          <p:cNvPr id="46" name="Google Shape;46;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7" name="Google Shape;47;p1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1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4" name="Shape 54"/>
        <p:cNvGrpSpPr/>
        <p:nvPr/>
      </p:nvGrpSpPr>
      <p:grpSpPr>
        <a:xfrm>
          <a:off x="0" y="0"/>
          <a:ext cx="0" cy="0"/>
          <a:chOff x="0" y="0"/>
          <a:chExt cx="0" cy="0"/>
        </a:xfrm>
      </p:grpSpPr>
      <p:sp>
        <p:nvSpPr>
          <p:cNvPr id="55" name="Google Shape;55;p18"/>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6" name="Google Shape;56;p18"/>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57" name="Google Shape;57;p18"/>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58" name="Google Shape;58;p1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1" name="Shape 61"/>
        <p:cNvGrpSpPr/>
        <p:nvPr/>
      </p:nvGrpSpPr>
      <p:grpSpPr>
        <a:xfrm>
          <a:off x="0" y="0"/>
          <a:ext cx="0" cy="0"/>
          <a:chOff x="0" y="0"/>
          <a:chExt cx="0" cy="0"/>
        </a:xfrm>
      </p:grpSpPr>
      <p:sp>
        <p:nvSpPr>
          <p:cNvPr id="62" name="Google Shape;62;p19"/>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3" name="Google Shape;63;p19"/>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4" name="Google Shape;64;p19"/>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5" name="Google Shape;65;p1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6" name="Google Shape;66;p1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5" name="Shape 5"/>
        <p:cNvGrpSpPr/>
        <p:nvPr/>
      </p:nvGrpSpPr>
      <p:grpSpPr>
        <a:xfrm>
          <a:off x="0" y="0"/>
          <a:ext cx="0" cy="0"/>
          <a:chOff x="0" y="0"/>
          <a:chExt cx="0" cy="0"/>
        </a:xfrm>
      </p:grpSpPr>
      <p:sp>
        <p:nvSpPr>
          <p:cNvPr id="6" name="Google Shape;6;p10"/>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0"/>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 name="Google Shape;8;p1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9" name="Google Shape;9;p1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0" name="Google Shape;10;p1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3.jp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11.jpg"/><Relationship Id="rId5" Type="http://schemas.openxmlformats.org/officeDocument/2006/relationships/image" Target="../media/image17.jpg"/><Relationship Id="rId6" Type="http://schemas.openxmlformats.org/officeDocument/2006/relationships/image" Target="../media/image15.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descr="An old stone building&#10;&#10;Description automatically generated" id="84" name="Google Shape;84;p1"/>
          <p:cNvPicPr preferRelativeResize="0"/>
          <p:nvPr/>
        </p:nvPicPr>
        <p:blipFill rotWithShape="1">
          <a:blip r:embed="rId3">
            <a:alphaModFix/>
          </a:blip>
          <a:srcRect b="0" l="0" r="0" t="0"/>
          <a:stretch/>
        </p:blipFill>
        <p:spPr>
          <a:xfrm>
            <a:off x="0" y="-39815"/>
            <a:ext cx="12192000" cy="6902245"/>
          </a:xfrm>
          <a:prstGeom prst="rect">
            <a:avLst/>
          </a:prstGeom>
          <a:noFill/>
          <a:ln>
            <a:noFill/>
          </a:ln>
        </p:spPr>
      </p:pic>
      <p:sp>
        <p:nvSpPr>
          <p:cNvPr id="85" name="Google Shape;85;p1"/>
          <p:cNvSpPr/>
          <p:nvPr/>
        </p:nvSpPr>
        <p:spPr>
          <a:xfrm>
            <a:off x="0" y="-39816"/>
            <a:ext cx="12192000" cy="6897815"/>
          </a:xfrm>
          <a:prstGeom prst="rect">
            <a:avLst/>
          </a:prstGeom>
          <a:solidFill>
            <a:schemeClr val="dk1">
              <a:alpha val="57647"/>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86" name="Google Shape;86;p1"/>
          <p:cNvSpPr txBox="1"/>
          <p:nvPr/>
        </p:nvSpPr>
        <p:spPr>
          <a:xfrm>
            <a:off x="2724150" y="2694116"/>
            <a:ext cx="6400800" cy="646331"/>
          </a:xfrm>
          <a:prstGeom prst="rect">
            <a:avLst/>
          </a:prstGeom>
          <a:noFill/>
          <a:ln cap="flat" cmpd="sng" w="25400">
            <a:solidFill>
              <a:schemeClr val="lt1"/>
            </a:solidFill>
            <a:prstDash val="solid"/>
            <a:round/>
            <a:headEnd len="sm" w="sm" type="none"/>
            <a:tailEnd len="sm" w="sm" type="none"/>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600" u="none" cap="none" strike="noStrike">
                <a:solidFill>
                  <a:schemeClr val="lt1"/>
                </a:solidFill>
                <a:latin typeface="Balthazar"/>
                <a:ea typeface="Balthazar"/>
                <a:cs typeface="Balthazar"/>
                <a:sym typeface="Balthazar"/>
              </a:rPr>
              <a:t>CS Dungeon</a:t>
            </a:r>
            <a:endParaRPr/>
          </a:p>
        </p:txBody>
      </p:sp>
      <p:sp>
        <p:nvSpPr>
          <p:cNvPr id="87" name="Google Shape;87;p1"/>
          <p:cNvSpPr txBox="1"/>
          <p:nvPr/>
        </p:nvSpPr>
        <p:spPr>
          <a:xfrm>
            <a:off x="5083277" y="5309118"/>
            <a:ext cx="2025445"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100" u="none" cap="none" strike="noStrike">
                <a:solidFill>
                  <a:schemeClr val="lt1"/>
                </a:solidFill>
                <a:latin typeface="Arial Black"/>
                <a:ea typeface="Arial Black"/>
                <a:cs typeface="Arial Black"/>
                <a:sym typeface="Arial Black"/>
              </a:rPr>
              <a:t>CS4900 Senior Seminar</a:t>
            </a:r>
            <a:endParaRPr/>
          </a:p>
        </p:txBody>
      </p:sp>
      <p:sp>
        <p:nvSpPr>
          <p:cNvPr id="88" name="Google Shape;88;p1"/>
          <p:cNvSpPr txBox="1"/>
          <p:nvPr/>
        </p:nvSpPr>
        <p:spPr>
          <a:xfrm>
            <a:off x="7482962" y="3517554"/>
            <a:ext cx="2025445"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chemeClr val="lt1"/>
                </a:solidFill>
                <a:latin typeface="Arial"/>
                <a:ea typeface="Arial"/>
                <a:cs typeface="Arial"/>
                <a:sym typeface="Arial"/>
              </a:rPr>
              <a:t>by</a:t>
            </a:r>
            <a:r>
              <a:rPr b="1" i="0" lang="en-US" sz="1200" u="none" cap="none" strike="noStrike">
                <a:solidFill>
                  <a:schemeClr val="lt1"/>
                </a:solidFill>
                <a:latin typeface="Balthazar"/>
                <a:ea typeface="Balthazar"/>
                <a:cs typeface="Balthazar"/>
                <a:sym typeface="Balthazar"/>
              </a:rPr>
              <a:t>  </a:t>
            </a:r>
            <a:r>
              <a:rPr b="0" i="0" lang="en-US" sz="2000" u="none" cap="none" strike="noStrike">
                <a:solidFill>
                  <a:schemeClr val="lt1"/>
                </a:solidFill>
                <a:latin typeface="Arial"/>
                <a:ea typeface="Arial"/>
                <a:cs typeface="Arial"/>
                <a:sym typeface="Arial"/>
              </a:rPr>
              <a:t>Team Bugatti</a:t>
            </a:r>
            <a:endParaRPr b="0" i="0" sz="1200" u="none" cap="none" strike="noStrike">
              <a:solidFill>
                <a:schemeClr val="lt1"/>
              </a:solidFill>
              <a:latin typeface="Arial"/>
              <a:ea typeface="Arial"/>
              <a:cs typeface="Arial"/>
              <a:sym typeface="Arial"/>
            </a:endParaRPr>
          </a:p>
        </p:txBody>
      </p:sp>
      <p:sp>
        <p:nvSpPr>
          <p:cNvPr id="89" name="Google Shape;89;p1"/>
          <p:cNvSpPr txBox="1"/>
          <p:nvPr/>
        </p:nvSpPr>
        <p:spPr>
          <a:xfrm>
            <a:off x="2940152" y="5753710"/>
            <a:ext cx="6311696"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1100" u="none" cap="none" strike="noStrike">
                <a:solidFill>
                  <a:schemeClr val="lt1"/>
                </a:solidFill>
                <a:latin typeface="Arial"/>
                <a:ea typeface="Arial"/>
                <a:cs typeface="Arial"/>
                <a:sym typeface="Arial"/>
              </a:rPr>
              <a:t>Andrew Tucker, Jermy Craven, Kevin Patel, William Lee, Hoyong Lee, Dongwoon Jeong</a:t>
            </a:r>
            <a:endParaRPr b="1" i="0" sz="1100" u="none" cap="none" strike="noStrike">
              <a:solidFill>
                <a:schemeClr val="lt1"/>
              </a:solidFill>
              <a:latin typeface="Arial"/>
              <a:ea typeface="Arial"/>
              <a:cs typeface="Arial"/>
              <a:sym typeface="Arial"/>
            </a:endParaRPr>
          </a:p>
        </p:txBody>
      </p:sp>
      <p:sp>
        <p:nvSpPr>
          <p:cNvPr id="90" name="Google Shape;90;p1"/>
          <p:cNvSpPr txBox="1"/>
          <p:nvPr/>
        </p:nvSpPr>
        <p:spPr>
          <a:xfrm>
            <a:off x="3957484" y="5486125"/>
            <a:ext cx="4139380" cy="27699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0" i="0" lang="en-US" sz="1200" u="none" cap="none" strike="noStrike">
                <a:solidFill>
                  <a:schemeClr val="lt1"/>
                </a:solidFill>
                <a:latin typeface="Arial Black"/>
                <a:ea typeface="Arial Black"/>
                <a:cs typeface="Arial Black"/>
                <a:sym typeface="Arial Black"/>
              </a:rPr>
              <a:t>02 / 03 / 2020</a:t>
            </a:r>
            <a:endParaRPr/>
          </a:p>
        </p:txBody>
      </p:sp>
      <p:pic>
        <p:nvPicPr>
          <p:cNvPr descr="Chess pieces" id="91" name="Google Shape;91;p1"/>
          <p:cNvPicPr preferRelativeResize="0"/>
          <p:nvPr/>
        </p:nvPicPr>
        <p:blipFill rotWithShape="1">
          <a:blip r:embed="rId4">
            <a:alphaModFix/>
          </a:blip>
          <a:srcRect b="0" l="0" r="0" t="0"/>
          <a:stretch/>
        </p:blipFill>
        <p:spPr>
          <a:xfrm>
            <a:off x="5867400" y="4702405"/>
            <a:ext cx="457200" cy="4572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2"/>
          <p:cNvSpPr txBox="1"/>
          <p:nvPr/>
        </p:nvSpPr>
        <p:spPr>
          <a:xfrm>
            <a:off x="3838575" y="1628775"/>
            <a:ext cx="2257425" cy="58477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US" sz="3200" u="none" cap="none" strike="noStrike">
                <a:solidFill>
                  <a:schemeClr val="dk1"/>
                </a:solidFill>
                <a:latin typeface="Arial"/>
                <a:ea typeface="Arial"/>
                <a:cs typeface="Arial"/>
                <a:sym typeface="Arial"/>
              </a:rPr>
              <a:t>Contents</a:t>
            </a:r>
            <a:endParaRPr/>
          </a:p>
        </p:txBody>
      </p:sp>
      <p:cxnSp>
        <p:nvCxnSpPr>
          <p:cNvPr id="97" name="Google Shape;97;p2"/>
          <p:cNvCxnSpPr/>
          <p:nvPr/>
        </p:nvCxnSpPr>
        <p:spPr>
          <a:xfrm>
            <a:off x="6081612" y="1628775"/>
            <a:ext cx="38315" cy="4705350"/>
          </a:xfrm>
          <a:prstGeom prst="straightConnector1">
            <a:avLst/>
          </a:prstGeom>
          <a:noFill/>
          <a:ln cap="flat" cmpd="sng" w="28575">
            <a:solidFill>
              <a:schemeClr val="dk1"/>
            </a:solidFill>
            <a:prstDash val="solid"/>
            <a:miter lim="800000"/>
            <a:headEnd len="sm" w="sm" type="none"/>
            <a:tailEnd len="sm" w="sm" type="none"/>
          </a:ln>
        </p:spPr>
      </p:cxnSp>
      <p:pic>
        <p:nvPicPr>
          <p:cNvPr descr="List RTL" id="98" name="Google Shape;98;p2"/>
          <p:cNvPicPr preferRelativeResize="0"/>
          <p:nvPr/>
        </p:nvPicPr>
        <p:blipFill rotWithShape="1">
          <a:blip r:embed="rId3">
            <a:alphaModFix/>
          </a:blip>
          <a:srcRect b="0" l="0" r="0" t="0"/>
          <a:stretch/>
        </p:blipFill>
        <p:spPr>
          <a:xfrm>
            <a:off x="6110387" y="1675286"/>
            <a:ext cx="538063" cy="538264"/>
          </a:xfrm>
          <a:prstGeom prst="rect">
            <a:avLst/>
          </a:prstGeom>
          <a:noFill/>
          <a:ln>
            <a:noFill/>
          </a:ln>
        </p:spPr>
      </p:pic>
      <p:grpSp>
        <p:nvGrpSpPr>
          <p:cNvPr id="99" name="Google Shape;99;p2"/>
          <p:cNvGrpSpPr/>
          <p:nvPr/>
        </p:nvGrpSpPr>
        <p:grpSpPr>
          <a:xfrm>
            <a:off x="6038849" y="3047998"/>
            <a:ext cx="114300" cy="1714499"/>
            <a:chOff x="3579269" y="2924173"/>
            <a:chExt cx="114300" cy="1714499"/>
          </a:xfrm>
        </p:grpSpPr>
        <p:sp>
          <p:nvSpPr>
            <p:cNvPr id="100" name="Google Shape;100;p2"/>
            <p:cNvSpPr/>
            <p:nvPr/>
          </p:nvSpPr>
          <p:spPr>
            <a:xfrm>
              <a:off x="3579269" y="2924173"/>
              <a:ext cx="114300" cy="1143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1" name="Google Shape;101;p2"/>
            <p:cNvSpPr/>
            <p:nvPr/>
          </p:nvSpPr>
          <p:spPr>
            <a:xfrm>
              <a:off x="3579269" y="3457574"/>
              <a:ext cx="114300" cy="1143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2" name="Google Shape;102;p2"/>
            <p:cNvSpPr/>
            <p:nvPr/>
          </p:nvSpPr>
          <p:spPr>
            <a:xfrm>
              <a:off x="3579269" y="3990971"/>
              <a:ext cx="114300" cy="1143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03" name="Google Shape;103;p2"/>
            <p:cNvSpPr/>
            <p:nvPr/>
          </p:nvSpPr>
          <p:spPr>
            <a:xfrm>
              <a:off x="3579269" y="4524372"/>
              <a:ext cx="114300" cy="1143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sp>
        <p:nvSpPr>
          <p:cNvPr id="104" name="Google Shape;104;p2"/>
          <p:cNvSpPr txBox="1"/>
          <p:nvPr/>
        </p:nvSpPr>
        <p:spPr>
          <a:xfrm>
            <a:off x="6291161" y="2969208"/>
            <a:ext cx="299085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US" sz="1400" u="none" cap="none" strike="noStrike">
                <a:solidFill>
                  <a:schemeClr val="dk1"/>
                </a:solidFill>
                <a:latin typeface="Arial"/>
                <a:ea typeface="Arial"/>
                <a:cs typeface="Arial"/>
                <a:sym typeface="Arial"/>
              </a:rPr>
              <a:t>Members</a:t>
            </a:r>
            <a:endParaRPr/>
          </a:p>
        </p:txBody>
      </p:sp>
      <p:sp>
        <p:nvSpPr>
          <p:cNvPr id="105" name="Google Shape;105;p2"/>
          <p:cNvSpPr txBox="1"/>
          <p:nvPr/>
        </p:nvSpPr>
        <p:spPr>
          <a:xfrm>
            <a:off x="6291161" y="4032643"/>
            <a:ext cx="299085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Our Development Tools</a:t>
            </a:r>
            <a:endParaRPr/>
          </a:p>
        </p:txBody>
      </p:sp>
      <p:sp>
        <p:nvSpPr>
          <p:cNvPr id="106" name="Google Shape;106;p2"/>
          <p:cNvSpPr txBox="1"/>
          <p:nvPr/>
        </p:nvSpPr>
        <p:spPr>
          <a:xfrm>
            <a:off x="6291161" y="3486276"/>
            <a:ext cx="299085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What is CS Dungeon?</a:t>
            </a:r>
            <a:endParaRPr/>
          </a:p>
        </p:txBody>
      </p:sp>
      <p:sp>
        <p:nvSpPr>
          <p:cNvPr id="107" name="Google Shape;107;p2"/>
          <p:cNvSpPr/>
          <p:nvPr/>
        </p:nvSpPr>
        <p:spPr>
          <a:xfrm>
            <a:off x="6053237" y="5181598"/>
            <a:ext cx="114300" cy="1143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2"/>
          <p:cNvSpPr txBox="1"/>
          <p:nvPr/>
        </p:nvSpPr>
        <p:spPr>
          <a:xfrm>
            <a:off x="6291161" y="4551458"/>
            <a:ext cx="299085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Expected Timeline</a:t>
            </a:r>
            <a:endParaRPr/>
          </a:p>
        </p:txBody>
      </p:sp>
      <p:sp>
        <p:nvSpPr>
          <p:cNvPr id="109" name="Google Shape;109;p2"/>
          <p:cNvSpPr txBox="1"/>
          <p:nvPr/>
        </p:nvSpPr>
        <p:spPr>
          <a:xfrm>
            <a:off x="4769267" y="2129256"/>
            <a:ext cx="1341120" cy="27699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200">
                <a:solidFill>
                  <a:schemeClr val="dk1"/>
                </a:solidFill>
                <a:latin typeface="Balthazar"/>
                <a:ea typeface="Balthazar"/>
                <a:cs typeface="Balthazar"/>
                <a:sym typeface="Balthazar"/>
              </a:rPr>
              <a:t>CS Dungeon</a:t>
            </a:r>
            <a:endParaRPr/>
          </a:p>
        </p:txBody>
      </p:sp>
      <p:sp>
        <p:nvSpPr>
          <p:cNvPr id="110" name="Google Shape;110;p2"/>
          <p:cNvSpPr txBox="1"/>
          <p:nvPr/>
        </p:nvSpPr>
        <p:spPr>
          <a:xfrm>
            <a:off x="6291161" y="5070273"/>
            <a:ext cx="2990850"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Budget</a:t>
            </a:r>
            <a:endParaRPr/>
          </a:p>
        </p:txBody>
      </p:sp>
      <p:sp>
        <p:nvSpPr>
          <p:cNvPr id="111" name="Google Shape;111;p2"/>
          <p:cNvSpPr/>
          <p:nvPr/>
        </p:nvSpPr>
        <p:spPr>
          <a:xfrm>
            <a:off x="6053237" y="5700413"/>
            <a:ext cx="114300" cy="1143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2" name="Google Shape;112;p2"/>
          <p:cNvSpPr txBox="1"/>
          <p:nvPr/>
        </p:nvSpPr>
        <p:spPr>
          <a:xfrm>
            <a:off x="6291159" y="5589088"/>
            <a:ext cx="3471749"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400">
                <a:solidFill>
                  <a:schemeClr val="dk1"/>
                </a:solidFill>
                <a:latin typeface="Arial"/>
                <a:ea typeface="Arial"/>
                <a:cs typeface="Arial"/>
                <a:sym typeface="Arial"/>
              </a:rPr>
              <a:t>Why You should Invest in the Proposal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3"/>
          <p:cNvSpPr/>
          <p:nvPr/>
        </p:nvSpPr>
        <p:spPr>
          <a:xfrm>
            <a:off x="284319" y="1455929"/>
            <a:ext cx="1687899" cy="1687899"/>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8" name="Google Shape;118;p3"/>
          <p:cNvSpPr/>
          <p:nvPr/>
        </p:nvSpPr>
        <p:spPr>
          <a:xfrm>
            <a:off x="4040303" y="1455930"/>
            <a:ext cx="1687899" cy="1687899"/>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19" name="Google Shape;119;p3"/>
          <p:cNvSpPr/>
          <p:nvPr/>
        </p:nvSpPr>
        <p:spPr>
          <a:xfrm>
            <a:off x="238125" y="200025"/>
            <a:ext cx="752475" cy="75247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0" name="Google Shape;120;p3"/>
          <p:cNvSpPr txBox="1"/>
          <p:nvPr/>
        </p:nvSpPr>
        <p:spPr>
          <a:xfrm>
            <a:off x="295274" y="314652"/>
            <a:ext cx="63817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01</a:t>
            </a:r>
            <a:endParaRPr/>
          </a:p>
        </p:txBody>
      </p:sp>
      <p:sp>
        <p:nvSpPr>
          <p:cNvPr id="121" name="Google Shape;121;p3"/>
          <p:cNvSpPr txBox="1"/>
          <p:nvPr/>
        </p:nvSpPr>
        <p:spPr>
          <a:xfrm>
            <a:off x="1181100" y="376207"/>
            <a:ext cx="47434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Team Bugatti – Members </a:t>
            </a:r>
            <a:endParaRPr b="1" sz="2400">
              <a:solidFill>
                <a:schemeClr val="dk1"/>
              </a:solidFill>
              <a:latin typeface="Arial"/>
              <a:ea typeface="Arial"/>
              <a:cs typeface="Arial"/>
              <a:sym typeface="Arial"/>
            </a:endParaRPr>
          </a:p>
        </p:txBody>
      </p:sp>
      <p:sp>
        <p:nvSpPr>
          <p:cNvPr id="122" name="Google Shape;122;p3"/>
          <p:cNvSpPr/>
          <p:nvPr/>
        </p:nvSpPr>
        <p:spPr>
          <a:xfrm>
            <a:off x="364946" y="2609850"/>
            <a:ext cx="1539039" cy="3314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3" name="Google Shape;123;p3"/>
          <p:cNvSpPr/>
          <p:nvPr/>
        </p:nvSpPr>
        <p:spPr>
          <a:xfrm>
            <a:off x="2266815" y="2609850"/>
            <a:ext cx="1539039" cy="3314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4" name="Google Shape;124;p3"/>
          <p:cNvSpPr/>
          <p:nvPr/>
        </p:nvSpPr>
        <p:spPr>
          <a:xfrm>
            <a:off x="4130584" y="2609850"/>
            <a:ext cx="1539039" cy="3314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5" name="Google Shape;125;p3"/>
          <p:cNvSpPr/>
          <p:nvPr/>
        </p:nvSpPr>
        <p:spPr>
          <a:xfrm>
            <a:off x="6127703" y="2609850"/>
            <a:ext cx="1539039" cy="3314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p3"/>
          <p:cNvSpPr/>
          <p:nvPr/>
        </p:nvSpPr>
        <p:spPr>
          <a:xfrm>
            <a:off x="8124822" y="2609850"/>
            <a:ext cx="1539039" cy="3314700"/>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 name="Google Shape;127;p3"/>
          <p:cNvSpPr/>
          <p:nvPr/>
        </p:nvSpPr>
        <p:spPr>
          <a:xfrm>
            <a:off x="10121941" y="2609850"/>
            <a:ext cx="1539039" cy="3314700"/>
          </a:xfrm>
          <a:prstGeom prst="rect">
            <a:avLst/>
          </a:prstGeom>
          <a:no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8" name="Google Shape;128;p3"/>
          <p:cNvSpPr txBox="1"/>
          <p:nvPr/>
        </p:nvSpPr>
        <p:spPr>
          <a:xfrm>
            <a:off x="374458" y="3544721"/>
            <a:ext cx="1539039" cy="263918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00">
                <a:solidFill>
                  <a:schemeClr val="lt1"/>
                </a:solidFill>
                <a:latin typeface="Arial"/>
                <a:ea typeface="Arial"/>
                <a:cs typeface="Arial"/>
                <a:sym typeface="Arial"/>
              </a:rPr>
              <a:t>Andrew Tucker</a:t>
            </a:r>
            <a:endParaRPr/>
          </a:p>
          <a:p>
            <a:pPr indent="0" lvl="0" marL="0" marR="0" rtl="0" algn="ctr">
              <a:spcBef>
                <a:spcPts val="0"/>
              </a:spcBef>
              <a:spcAft>
                <a:spcPts val="0"/>
              </a:spcAft>
              <a:buNone/>
            </a:pPr>
            <a:r>
              <a:rPr lang="en-US" sz="1000">
                <a:solidFill>
                  <a:schemeClr val="lt1"/>
                </a:solidFill>
                <a:latin typeface="Arial"/>
                <a:ea typeface="Arial"/>
                <a:cs typeface="Arial"/>
                <a:sym typeface="Arial"/>
              </a:rPr>
              <a:t>(Product Owner)</a:t>
            </a:r>
            <a:endParaRPr/>
          </a:p>
          <a:p>
            <a:pPr indent="-104775" lvl="0" marL="171450" marR="0" rtl="0" algn="l">
              <a:spcBef>
                <a:spcPts val="0"/>
              </a:spcBef>
              <a:spcAft>
                <a:spcPts val="0"/>
              </a:spcAft>
              <a:buClr>
                <a:schemeClr val="dk1"/>
              </a:buClr>
              <a:buSzPts val="1050"/>
              <a:buFont typeface="Arial"/>
              <a:buNone/>
            </a:pPr>
            <a:r>
              <a:t/>
            </a:r>
            <a:endParaRPr sz="1050">
              <a:solidFill>
                <a:schemeClr val="lt1"/>
              </a:solidFill>
              <a:latin typeface="Arial"/>
              <a:ea typeface="Arial"/>
              <a:cs typeface="Arial"/>
              <a:sym typeface="Arial"/>
            </a:endParaRPr>
          </a:p>
          <a:p>
            <a:pPr indent="-171450" lvl="0" marL="171450" marR="0" rtl="0" algn="l">
              <a:spcBef>
                <a:spcPts val="0"/>
              </a:spcBef>
              <a:spcAft>
                <a:spcPts val="0"/>
              </a:spcAft>
              <a:buClr>
                <a:schemeClr val="lt1"/>
              </a:buClr>
              <a:buSzPts val="1050"/>
              <a:buFont typeface="Arial"/>
              <a:buChar char="•"/>
            </a:pPr>
            <a:r>
              <a:rPr lang="en-US" sz="1050">
                <a:solidFill>
                  <a:schemeClr val="lt1"/>
                </a:solidFill>
                <a:latin typeface="Arial"/>
                <a:ea typeface="Arial"/>
                <a:cs typeface="Arial"/>
                <a:sym typeface="Arial"/>
              </a:rPr>
              <a:t>Senior of computer science and minor in mathematics. </a:t>
            </a:r>
            <a:endParaRPr/>
          </a:p>
          <a:p>
            <a:pPr indent="-104775" lvl="0" marL="171450" marR="0" rtl="0" algn="l">
              <a:spcBef>
                <a:spcPts val="0"/>
              </a:spcBef>
              <a:spcAft>
                <a:spcPts val="0"/>
              </a:spcAft>
              <a:buClr>
                <a:schemeClr val="dk1"/>
              </a:buClr>
              <a:buSzPts val="1050"/>
              <a:buFont typeface="Arial"/>
              <a:buNone/>
            </a:pPr>
            <a:r>
              <a:t/>
            </a:r>
            <a:endParaRPr sz="1050">
              <a:solidFill>
                <a:schemeClr val="lt1"/>
              </a:solidFill>
              <a:latin typeface="Arial"/>
              <a:ea typeface="Arial"/>
              <a:cs typeface="Arial"/>
              <a:sym typeface="Arial"/>
            </a:endParaRPr>
          </a:p>
          <a:p>
            <a:pPr indent="-171450" lvl="0" marL="171450" marR="0" rtl="0" algn="l">
              <a:spcBef>
                <a:spcPts val="0"/>
              </a:spcBef>
              <a:spcAft>
                <a:spcPts val="0"/>
              </a:spcAft>
              <a:buClr>
                <a:schemeClr val="lt1"/>
              </a:buClr>
              <a:buSzPts val="1050"/>
              <a:buFont typeface="Arial"/>
              <a:buChar char="•"/>
            </a:pPr>
            <a:r>
              <a:rPr lang="en-US" sz="1050">
                <a:solidFill>
                  <a:schemeClr val="lt1"/>
                </a:solidFill>
                <a:latin typeface="Arial"/>
                <a:ea typeface="Arial"/>
                <a:cs typeface="Arial"/>
                <a:sym typeface="Arial"/>
              </a:rPr>
              <a:t>My skills include java programming, music production, and photoshop. </a:t>
            </a:r>
            <a:endParaRPr/>
          </a:p>
          <a:p>
            <a:pPr indent="-104775" lvl="0" marL="171450" marR="0" rtl="0" algn="l">
              <a:spcBef>
                <a:spcPts val="0"/>
              </a:spcBef>
              <a:spcAft>
                <a:spcPts val="0"/>
              </a:spcAft>
              <a:buClr>
                <a:schemeClr val="dk1"/>
              </a:buClr>
              <a:buSzPts val="1050"/>
              <a:buFont typeface="Arial"/>
              <a:buNone/>
            </a:pPr>
            <a:r>
              <a:t/>
            </a:r>
            <a:endParaRPr sz="1050">
              <a:solidFill>
                <a:schemeClr val="lt1"/>
              </a:solidFill>
              <a:latin typeface="Arial"/>
              <a:ea typeface="Arial"/>
              <a:cs typeface="Arial"/>
              <a:sym typeface="Arial"/>
            </a:endParaRPr>
          </a:p>
          <a:p>
            <a:pPr indent="-171450" lvl="0" marL="171450" marR="0" rtl="0" algn="l">
              <a:spcBef>
                <a:spcPts val="0"/>
              </a:spcBef>
              <a:spcAft>
                <a:spcPts val="0"/>
              </a:spcAft>
              <a:buClr>
                <a:schemeClr val="lt1"/>
              </a:buClr>
              <a:buSzPts val="1050"/>
              <a:buFont typeface="Arial"/>
              <a:buChar char="•"/>
            </a:pPr>
            <a:r>
              <a:rPr lang="en-US" sz="1050">
                <a:solidFill>
                  <a:schemeClr val="lt1"/>
                </a:solidFill>
                <a:latin typeface="Arial"/>
                <a:ea typeface="Arial"/>
                <a:cs typeface="Arial"/>
                <a:sym typeface="Arial"/>
              </a:rPr>
              <a:t>I should graduate in the spring of 2021</a:t>
            </a:r>
            <a:r>
              <a:rPr lang="en-US" sz="1200">
                <a:solidFill>
                  <a:schemeClr val="lt1"/>
                </a:solidFill>
                <a:latin typeface="Arial"/>
                <a:ea typeface="Arial"/>
                <a:cs typeface="Arial"/>
                <a:sym typeface="Arial"/>
              </a:rPr>
              <a:t>.</a:t>
            </a:r>
            <a:endParaRPr/>
          </a:p>
          <a:p>
            <a:pPr indent="0" lvl="0" marL="0" marR="0" rtl="0" algn="l">
              <a:spcBef>
                <a:spcPts val="0"/>
              </a:spcBef>
              <a:spcAft>
                <a:spcPts val="0"/>
              </a:spcAft>
              <a:buNone/>
            </a:pPr>
            <a:r>
              <a:t/>
            </a:r>
            <a:endParaRPr sz="1800">
              <a:solidFill>
                <a:schemeClr val="lt1"/>
              </a:solidFill>
              <a:latin typeface="Calibri"/>
              <a:ea typeface="Calibri"/>
              <a:cs typeface="Calibri"/>
              <a:sym typeface="Calibri"/>
            </a:endParaRPr>
          </a:p>
        </p:txBody>
      </p:sp>
      <p:sp>
        <p:nvSpPr>
          <p:cNvPr id="129" name="Google Shape;129;p3"/>
          <p:cNvSpPr txBox="1"/>
          <p:nvPr/>
        </p:nvSpPr>
        <p:spPr>
          <a:xfrm>
            <a:off x="2206667" y="1584335"/>
            <a:ext cx="1599187" cy="332398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chemeClr val="dk1"/>
                </a:solidFill>
                <a:latin typeface="Arial"/>
                <a:ea typeface="Arial"/>
                <a:cs typeface="Arial"/>
                <a:sym typeface="Arial"/>
              </a:rPr>
              <a:t>Jeremy Craven</a:t>
            </a:r>
            <a:endParaRPr/>
          </a:p>
          <a:p>
            <a:pPr indent="0" lvl="0" marL="0" marR="0" rtl="0" algn="ctr">
              <a:spcBef>
                <a:spcPts val="0"/>
              </a:spcBef>
              <a:spcAft>
                <a:spcPts val="0"/>
              </a:spcAft>
              <a:buNone/>
            </a:pPr>
            <a:r>
              <a:rPr lang="en-US" sz="1050">
                <a:solidFill>
                  <a:schemeClr val="dk1"/>
                </a:solidFill>
                <a:latin typeface="Arial"/>
                <a:ea typeface="Arial"/>
                <a:cs typeface="Arial"/>
                <a:sym typeface="Arial"/>
              </a:rPr>
              <a:t>(Scrum Master)</a:t>
            </a:r>
            <a:endParaRPr/>
          </a:p>
          <a:p>
            <a:pPr indent="-104775" lvl="0" marL="171450" marR="0" rtl="0" algn="l">
              <a:spcBef>
                <a:spcPts val="0"/>
              </a:spcBef>
              <a:spcAft>
                <a:spcPts val="0"/>
              </a:spcAft>
              <a:buClr>
                <a:schemeClr val="dk1"/>
              </a:buClr>
              <a:buSzPts val="1050"/>
              <a:buFont typeface="Arial"/>
              <a:buNone/>
            </a:pPr>
            <a:r>
              <a:t/>
            </a:r>
            <a:endParaRPr sz="105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50"/>
              <a:buFont typeface="Arial"/>
              <a:buChar char="•"/>
            </a:pPr>
            <a:r>
              <a:rPr lang="en-US" sz="1050">
                <a:solidFill>
                  <a:schemeClr val="dk1"/>
                </a:solidFill>
                <a:latin typeface="Arial"/>
                <a:ea typeface="Arial"/>
                <a:cs typeface="Arial"/>
                <a:sym typeface="Arial"/>
              </a:rPr>
              <a:t>Senior of computer science.</a:t>
            </a:r>
            <a:endParaRPr/>
          </a:p>
          <a:p>
            <a:pPr indent="-104775" lvl="0" marL="171450" marR="0" rtl="0" algn="l">
              <a:spcBef>
                <a:spcPts val="0"/>
              </a:spcBef>
              <a:spcAft>
                <a:spcPts val="0"/>
              </a:spcAft>
              <a:buClr>
                <a:schemeClr val="dk1"/>
              </a:buClr>
              <a:buSzPts val="1050"/>
              <a:buFont typeface="Arial"/>
              <a:buNone/>
            </a:pPr>
            <a:r>
              <a:t/>
            </a:r>
            <a:endParaRPr sz="105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50"/>
              <a:buFont typeface="Arial"/>
              <a:buChar char="•"/>
            </a:pPr>
            <a:r>
              <a:rPr lang="en-US" sz="1050">
                <a:solidFill>
                  <a:schemeClr val="dk1"/>
                </a:solidFill>
                <a:latin typeface="Arial"/>
                <a:ea typeface="Arial"/>
                <a:cs typeface="Arial"/>
                <a:sym typeface="Arial"/>
              </a:rPr>
              <a:t>currently employed as a software engineer at CDK Global marking my software experience mor extensive than others. </a:t>
            </a:r>
            <a:endParaRPr/>
          </a:p>
          <a:p>
            <a:pPr indent="-104775" lvl="0" marL="171450" marR="0" rtl="0" algn="l">
              <a:spcBef>
                <a:spcPts val="0"/>
              </a:spcBef>
              <a:spcAft>
                <a:spcPts val="0"/>
              </a:spcAft>
              <a:buClr>
                <a:schemeClr val="dk1"/>
              </a:buClr>
              <a:buSzPts val="1050"/>
              <a:buFont typeface="Arial"/>
              <a:buNone/>
            </a:pPr>
            <a:r>
              <a:t/>
            </a:r>
            <a:endParaRPr sz="105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50"/>
              <a:buFont typeface="Arial"/>
              <a:buChar char="•"/>
            </a:pPr>
            <a:r>
              <a:rPr lang="en-US" sz="1050">
                <a:solidFill>
                  <a:schemeClr val="dk1"/>
                </a:solidFill>
                <a:latin typeface="Arial"/>
                <a:ea typeface="Arial"/>
                <a:cs typeface="Arial"/>
                <a:sym typeface="Arial"/>
              </a:rPr>
              <a:t>C#. Java, C, and Python.</a:t>
            </a:r>
            <a:endParaRPr/>
          </a:p>
          <a:p>
            <a:pPr indent="-104775" lvl="0" marL="171450" marR="0" rtl="0" algn="l">
              <a:spcBef>
                <a:spcPts val="0"/>
              </a:spcBef>
              <a:spcAft>
                <a:spcPts val="0"/>
              </a:spcAft>
              <a:buClr>
                <a:schemeClr val="dk1"/>
              </a:buClr>
              <a:buSzPts val="1050"/>
              <a:buFont typeface="Arial"/>
              <a:buNone/>
            </a:pPr>
            <a:r>
              <a:t/>
            </a:r>
            <a:endParaRPr sz="105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50"/>
              <a:buFont typeface="Arial"/>
              <a:buChar char="•"/>
            </a:pPr>
            <a:r>
              <a:rPr lang="en-US" sz="1050">
                <a:solidFill>
                  <a:schemeClr val="dk1"/>
                </a:solidFill>
                <a:latin typeface="Arial"/>
                <a:ea typeface="Arial"/>
                <a:cs typeface="Arial"/>
                <a:sym typeface="Arial"/>
              </a:rPr>
              <a:t>I am expected to graduate December 2020.</a:t>
            </a:r>
            <a:endParaRPr/>
          </a:p>
        </p:txBody>
      </p:sp>
      <p:sp>
        <p:nvSpPr>
          <p:cNvPr id="130" name="Google Shape;130;p3"/>
          <p:cNvSpPr txBox="1"/>
          <p:nvPr/>
        </p:nvSpPr>
        <p:spPr>
          <a:xfrm>
            <a:off x="4130583" y="3742746"/>
            <a:ext cx="1539039" cy="2031325"/>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chemeClr val="lt1"/>
                </a:solidFill>
                <a:latin typeface="Arial"/>
                <a:ea typeface="Arial"/>
                <a:cs typeface="Arial"/>
                <a:sym typeface="Arial"/>
              </a:rPr>
              <a:t>Kevin Patel</a:t>
            </a:r>
            <a:endParaRPr/>
          </a:p>
          <a:p>
            <a:pPr indent="-104775" lvl="0" marL="171450" marR="0" rtl="0" algn="l">
              <a:spcBef>
                <a:spcPts val="0"/>
              </a:spcBef>
              <a:spcAft>
                <a:spcPts val="0"/>
              </a:spcAft>
              <a:buClr>
                <a:schemeClr val="dk1"/>
              </a:buClr>
              <a:buSzPts val="1050"/>
              <a:buFont typeface="Arial"/>
              <a:buNone/>
            </a:pPr>
            <a:r>
              <a:t/>
            </a:r>
            <a:endParaRPr sz="1050">
              <a:solidFill>
                <a:schemeClr val="lt1"/>
              </a:solidFill>
              <a:latin typeface="Arial"/>
              <a:ea typeface="Arial"/>
              <a:cs typeface="Arial"/>
              <a:sym typeface="Arial"/>
            </a:endParaRPr>
          </a:p>
          <a:p>
            <a:pPr indent="-171450" lvl="0" marL="171450" marR="0" rtl="0" algn="l">
              <a:spcBef>
                <a:spcPts val="0"/>
              </a:spcBef>
              <a:spcAft>
                <a:spcPts val="0"/>
              </a:spcAft>
              <a:buClr>
                <a:schemeClr val="lt1"/>
              </a:buClr>
              <a:buSzPts val="1050"/>
              <a:buFont typeface="Arial"/>
              <a:buChar char="•"/>
            </a:pPr>
            <a:r>
              <a:rPr lang="en-US" sz="1050">
                <a:solidFill>
                  <a:schemeClr val="lt1"/>
                </a:solidFill>
                <a:latin typeface="Arial"/>
                <a:ea typeface="Arial"/>
                <a:cs typeface="Arial"/>
                <a:sym typeface="Arial"/>
              </a:rPr>
              <a:t>computer science major. </a:t>
            </a:r>
            <a:endParaRPr/>
          </a:p>
          <a:p>
            <a:pPr indent="-104775" lvl="0" marL="171450" marR="0" rtl="0" algn="l">
              <a:spcBef>
                <a:spcPts val="0"/>
              </a:spcBef>
              <a:spcAft>
                <a:spcPts val="0"/>
              </a:spcAft>
              <a:buClr>
                <a:schemeClr val="dk1"/>
              </a:buClr>
              <a:buSzPts val="1050"/>
              <a:buFont typeface="Arial"/>
              <a:buNone/>
            </a:pPr>
            <a:r>
              <a:t/>
            </a:r>
            <a:endParaRPr sz="1050">
              <a:solidFill>
                <a:schemeClr val="lt1"/>
              </a:solidFill>
              <a:latin typeface="Arial"/>
              <a:ea typeface="Arial"/>
              <a:cs typeface="Arial"/>
              <a:sym typeface="Arial"/>
            </a:endParaRPr>
          </a:p>
          <a:p>
            <a:pPr indent="-171450" lvl="0" marL="171450" marR="0" rtl="0" algn="l">
              <a:spcBef>
                <a:spcPts val="0"/>
              </a:spcBef>
              <a:spcAft>
                <a:spcPts val="0"/>
              </a:spcAft>
              <a:buClr>
                <a:schemeClr val="lt1"/>
              </a:buClr>
              <a:buSzPts val="1050"/>
              <a:buFont typeface="Arial"/>
              <a:buChar char="•"/>
            </a:pPr>
            <a:r>
              <a:rPr lang="en-US" sz="1050">
                <a:solidFill>
                  <a:schemeClr val="lt1"/>
                </a:solidFill>
                <a:latin typeface="Arial"/>
                <a:ea typeface="Arial"/>
                <a:cs typeface="Arial"/>
                <a:sym typeface="Arial"/>
              </a:rPr>
              <a:t>I have an experience in java, c, and mySQL coding.</a:t>
            </a:r>
            <a:endParaRPr/>
          </a:p>
          <a:p>
            <a:pPr indent="-104775" lvl="0" marL="171450" marR="0" rtl="0" algn="l">
              <a:spcBef>
                <a:spcPts val="0"/>
              </a:spcBef>
              <a:spcAft>
                <a:spcPts val="0"/>
              </a:spcAft>
              <a:buClr>
                <a:schemeClr val="dk1"/>
              </a:buClr>
              <a:buSzPts val="1050"/>
              <a:buFont typeface="Arial"/>
              <a:buNone/>
            </a:pPr>
            <a:r>
              <a:t/>
            </a:r>
            <a:endParaRPr sz="1050">
              <a:solidFill>
                <a:schemeClr val="lt1"/>
              </a:solidFill>
              <a:latin typeface="Arial"/>
              <a:ea typeface="Arial"/>
              <a:cs typeface="Arial"/>
              <a:sym typeface="Arial"/>
            </a:endParaRPr>
          </a:p>
          <a:p>
            <a:pPr indent="-171450" lvl="0" marL="171450" marR="0" rtl="0" algn="l">
              <a:spcBef>
                <a:spcPts val="0"/>
              </a:spcBef>
              <a:spcAft>
                <a:spcPts val="0"/>
              </a:spcAft>
              <a:buClr>
                <a:schemeClr val="lt1"/>
              </a:buClr>
              <a:buSzPts val="1050"/>
              <a:buFont typeface="Arial"/>
              <a:buChar char="•"/>
            </a:pPr>
            <a:r>
              <a:rPr lang="en-US" sz="1050">
                <a:solidFill>
                  <a:schemeClr val="lt1"/>
                </a:solidFill>
                <a:latin typeface="Arial"/>
                <a:ea typeface="Arial"/>
                <a:cs typeface="Arial"/>
                <a:sym typeface="Arial"/>
              </a:rPr>
              <a:t> I will be graduating this spring.</a:t>
            </a:r>
            <a:endParaRPr/>
          </a:p>
        </p:txBody>
      </p:sp>
      <p:sp>
        <p:nvSpPr>
          <p:cNvPr id="131" name="Google Shape;131;p3"/>
          <p:cNvSpPr txBox="1"/>
          <p:nvPr/>
        </p:nvSpPr>
        <p:spPr>
          <a:xfrm>
            <a:off x="6115865" y="1584335"/>
            <a:ext cx="1539039" cy="1869743"/>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chemeClr val="dk1"/>
                </a:solidFill>
                <a:latin typeface="Arial"/>
                <a:ea typeface="Arial"/>
                <a:cs typeface="Arial"/>
                <a:sym typeface="Arial"/>
              </a:rPr>
              <a:t>William Lee</a:t>
            </a:r>
            <a:endParaRPr/>
          </a:p>
          <a:p>
            <a:pPr indent="-104775" lvl="0" marL="171450" marR="0" rtl="0" algn="l">
              <a:spcBef>
                <a:spcPts val="0"/>
              </a:spcBef>
              <a:spcAft>
                <a:spcPts val="0"/>
              </a:spcAft>
              <a:buClr>
                <a:schemeClr val="dk1"/>
              </a:buClr>
              <a:buSzPts val="1050"/>
              <a:buFont typeface="Arial"/>
              <a:buNone/>
            </a:pPr>
            <a:r>
              <a:t/>
            </a:r>
            <a:endParaRPr sz="105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50"/>
              <a:buFont typeface="Arial"/>
              <a:buChar char="•"/>
            </a:pPr>
            <a:r>
              <a:rPr lang="en-US" sz="1050">
                <a:solidFill>
                  <a:schemeClr val="dk1"/>
                </a:solidFill>
                <a:latin typeface="Arial"/>
                <a:ea typeface="Arial"/>
                <a:cs typeface="Arial"/>
                <a:sym typeface="Arial"/>
              </a:rPr>
              <a:t>Senior of computer science major. </a:t>
            </a:r>
            <a:endParaRPr/>
          </a:p>
          <a:p>
            <a:pPr indent="-104775" lvl="0" marL="171450" marR="0" rtl="0" algn="l">
              <a:spcBef>
                <a:spcPts val="0"/>
              </a:spcBef>
              <a:spcAft>
                <a:spcPts val="0"/>
              </a:spcAft>
              <a:buClr>
                <a:schemeClr val="dk1"/>
              </a:buClr>
              <a:buSzPts val="1050"/>
              <a:buFont typeface="Arial"/>
              <a:buNone/>
            </a:pPr>
            <a:r>
              <a:t/>
            </a:r>
            <a:endParaRPr sz="105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50"/>
              <a:buFont typeface="Arial"/>
              <a:buChar char="•"/>
            </a:pPr>
            <a:r>
              <a:rPr lang="en-US" sz="1050">
                <a:solidFill>
                  <a:schemeClr val="dk1"/>
                </a:solidFill>
                <a:latin typeface="Arial"/>
                <a:ea typeface="Arial"/>
                <a:cs typeface="Arial"/>
                <a:sym typeface="Arial"/>
              </a:rPr>
              <a:t>I have an experience in java and C</a:t>
            </a:r>
            <a:endParaRPr/>
          </a:p>
          <a:p>
            <a:pPr indent="-104775" lvl="0" marL="171450" marR="0" rtl="0" algn="l">
              <a:spcBef>
                <a:spcPts val="0"/>
              </a:spcBef>
              <a:spcAft>
                <a:spcPts val="0"/>
              </a:spcAft>
              <a:buClr>
                <a:schemeClr val="dk1"/>
              </a:buClr>
              <a:buSzPts val="1050"/>
              <a:buFont typeface="Arial"/>
              <a:buNone/>
            </a:pPr>
            <a:r>
              <a:t/>
            </a:r>
            <a:endParaRPr sz="105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50"/>
              <a:buFont typeface="Arial"/>
              <a:buChar char="•"/>
            </a:pPr>
            <a:r>
              <a:rPr lang="en-US" sz="1050">
                <a:solidFill>
                  <a:schemeClr val="dk1"/>
                </a:solidFill>
                <a:latin typeface="Arial"/>
                <a:ea typeface="Arial"/>
                <a:cs typeface="Arial"/>
                <a:sym typeface="Arial"/>
              </a:rPr>
              <a:t> I will be graduating Fall 2020.</a:t>
            </a:r>
            <a:endParaRPr/>
          </a:p>
        </p:txBody>
      </p:sp>
      <p:sp>
        <p:nvSpPr>
          <p:cNvPr id="132" name="Google Shape;132;p3"/>
          <p:cNvSpPr txBox="1"/>
          <p:nvPr/>
        </p:nvSpPr>
        <p:spPr>
          <a:xfrm>
            <a:off x="8124822" y="3611673"/>
            <a:ext cx="1539039" cy="15465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chemeClr val="lt1"/>
                </a:solidFill>
                <a:latin typeface="Arial"/>
                <a:ea typeface="Arial"/>
                <a:cs typeface="Arial"/>
                <a:sym typeface="Arial"/>
              </a:rPr>
              <a:t>Hoyong Lee</a:t>
            </a:r>
            <a:endParaRPr/>
          </a:p>
          <a:p>
            <a:pPr indent="-104775" lvl="0" marL="171450" marR="0" rtl="0" algn="l">
              <a:spcBef>
                <a:spcPts val="0"/>
              </a:spcBef>
              <a:spcAft>
                <a:spcPts val="0"/>
              </a:spcAft>
              <a:buClr>
                <a:schemeClr val="dk1"/>
              </a:buClr>
              <a:buSzPts val="1050"/>
              <a:buFont typeface="Arial"/>
              <a:buNone/>
            </a:pPr>
            <a:r>
              <a:t/>
            </a:r>
            <a:endParaRPr sz="1050">
              <a:solidFill>
                <a:schemeClr val="lt1"/>
              </a:solidFill>
              <a:latin typeface="Arial"/>
              <a:ea typeface="Arial"/>
              <a:cs typeface="Arial"/>
              <a:sym typeface="Arial"/>
            </a:endParaRPr>
          </a:p>
          <a:p>
            <a:pPr indent="-171450" lvl="0" marL="171450" marR="0" rtl="0" algn="l">
              <a:spcBef>
                <a:spcPts val="0"/>
              </a:spcBef>
              <a:spcAft>
                <a:spcPts val="0"/>
              </a:spcAft>
              <a:buClr>
                <a:schemeClr val="lt1"/>
              </a:buClr>
              <a:buSzPts val="1050"/>
              <a:buFont typeface="Arial"/>
              <a:buChar char="•"/>
            </a:pPr>
            <a:r>
              <a:rPr lang="en-US" sz="1050">
                <a:solidFill>
                  <a:schemeClr val="lt1"/>
                </a:solidFill>
                <a:latin typeface="Arial"/>
                <a:ea typeface="Arial"/>
                <a:cs typeface="Arial"/>
                <a:sym typeface="Arial"/>
              </a:rPr>
              <a:t>Senior of computer science major. </a:t>
            </a:r>
            <a:endParaRPr/>
          </a:p>
          <a:p>
            <a:pPr indent="0" lvl="0" marL="0" marR="0" rtl="0" algn="l">
              <a:spcBef>
                <a:spcPts val="0"/>
              </a:spcBef>
              <a:spcAft>
                <a:spcPts val="0"/>
              </a:spcAft>
              <a:buNone/>
            </a:pPr>
            <a:r>
              <a:t/>
            </a:r>
            <a:endParaRPr sz="1050">
              <a:solidFill>
                <a:schemeClr val="lt1"/>
              </a:solidFill>
              <a:latin typeface="Arial"/>
              <a:ea typeface="Arial"/>
              <a:cs typeface="Arial"/>
              <a:sym typeface="Arial"/>
            </a:endParaRPr>
          </a:p>
          <a:p>
            <a:pPr indent="-171450" lvl="0" marL="171450" marR="0" rtl="0" algn="l">
              <a:spcBef>
                <a:spcPts val="0"/>
              </a:spcBef>
              <a:spcAft>
                <a:spcPts val="0"/>
              </a:spcAft>
              <a:buClr>
                <a:schemeClr val="lt1"/>
              </a:buClr>
              <a:buSzPts val="1050"/>
              <a:buFont typeface="Arial"/>
              <a:buChar char="•"/>
            </a:pPr>
            <a:r>
              <a:rPr lang="en-US" sz="1050">
                <a:solidFill>
                  <a:schemeClr val="lt1"/>
                </a:solidFill>
                <a:latin typeface="Arial"/>
                <a:ea typeface="Arial"/>
                <a:cs typeface="Arial"/>
                <a:sym typeface="Arial"/>
              </a:rPr>
              <a:t> I will be graduating on May.</a:t>
            </a:r>
            <a:endParaRPr/>
          </a:p>
          <a:p>
            <a:pPr indent="-104775" lvl="0" marL="171450" marR="0" rtl="0" algn="l">
              <a:spcBef>
                <a:spcPts val="0"/>
              </a:spcBef>
              <a:spcAft>
                <a:spcPts val="0"/>
              </a:spcAft>
              <a:buClr>
                <a:schemeClr val="dk1"/>
              </a:buClr>
              <a:buSzPts val="1050"/>
              <a:buFont typeface="Arial"/>
              <a:buNone/>
            </a:pPr>
            <a:r>
              <a:t/>
            </a:r>
            <a:endParaRPr sz="1050">
              <a:solidFill>
                <a:schemeClr val="lt1"/>
              </a:solidFill>
              <a:latin typeface="Arial"/>
              <a:ea typeface="Arial"/>
              <a:cs typeface="Arial"/>
              <a:sym typeface="Arial"/>
            </a:endParaRPr>
          </a:p>
          <a:p>
            <a:pPr indent="-171450" lvl="0" marL="171450" marR="0" rtl="0" algn="l">
              <a:spcBef>
                <a:spcPts val="0"/>
              </a:spcBef>
              <a:spcAft>
                <a:spcPts val="0"/>
              </a:spcAft>
              <a:buClr>
                <a:schemeClr val="lt1"/>
              </a:buClr>
              <a:buSzPts val="1050"/>
              <a:buFont typeface="Arial"/>
              <a:buChar char="•"/>
            </a:pPr>
            <a:r>
              <a:rPr lang="en-US" sz="1050">
                <a:solidFill>
                  <a:schemeClr val="lt1"/>
                </a:solidFill>
                <a:latin typeface="Arial"/>
                <a:ea typeface="Arial"/>
                <a:cs typeface="Arial"/>
                <a:sym typeface="Arial"/>
              </a:rPr>
              <a:t>I love my major.</a:t>
            </a:r>
            <a:endParaRPr/>
          </a:p>
        </p:txBody>
      </p:sp>
      <p:sp>
        <p:nvSpPr>
          <p:cNvPr id="133" name="Google Shape;133;p3"/>
          <p:cNvSpPr txBox="1"/>
          <p:nvPr/>
        </p:nvSpPr>
        <p:spPr>
          <a:xfrm>
            <a:off x="10121941" y="2588745"/>
            <a:ext cx="1539039" cy="106182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chemeClr val="dk1"/>
                </a:solidFill>
                <a:latin typeface="Arial"/>
                <a:ea typeface="Arial"/>
                <a:cs typeface="Arial"/>
                <a:sym typeface="Arial"/>
              </a:rPr>
              <a:t>Dongwoon Jeong</a:t>
            </a:r>
            <a:endParaRPr b="1" sz="1050">
              <a:solidFill>
                <a:schemeClr val="dk1"/>
              </a:solidFill>
              <a:latin typeface="Arial"/>
              <a:ea typeface="Arial"/>
              <a:cs typeface="Arial"/>
              <a:sym typeface="Arial"/>
            </a:endParaRPr>
          </a:p>
          <a:p>
            <a:pPr indent="-104775" lvl="0" marL="171450" marR="0" rtl="0" algn="l">
              <a:spcBef>
                <a:spcPts val="0"/>
              </a:spcBef>
              <a:spcAft>
                <a:spcPts val="0"/>
              </a:spcAft>
              <a:buClr>
                <a:schemeClr val="dk1"/>
              </a:buClr>
              <a:buSzPts val="1050"/>
              <a:buFont typeface="Arial"/>
              <a:buNone/>
            </a:pPr>
            <a:r>
              <a:t/>
            </a:r>
            <a:endParaRPr sz="105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50"/>
              <a:buFont typeface="Arial"/>
              <a:buChar char="•"/>
            </a:pPr>
            <a:r>
              <a:rPr lang="en-US" sz="1050">
                <a:solidFill>
                  <a:schemeClr val="dk1"/>
                </a:solidFill>
                <a:latin typeface="Arial"/>
                <a:ea typeface="Arial"/>
                <a:cs typeface="Arial"/>
                <a:sym typeface="Arial"/>
              </a:rPr>
              <a:t>computer science major in VSU. </a:t>
            </a:r>
            <a:endParaRPr/>
          </a:p>
          <a:p>
            <a:pPr indent="-104775" lvl="0" marL="171450" marR="0" rtl="0" algn="l">
              <a:spcBef>
                <a:spcPts val="0"/>
              </a:spcBef>
              <a:spcAft>
                <a:spcPts val="0"/>
              </a:spcAft>
              <a:buClr>
                <a:schemeClr val="dk1"/>
              </a:buClr>
              <a:buSzPts val="1050"/>
              <a:buFont typeface="Arial"/>
              <a:buNone/>
            </a:pPr>
            <a:r>
              <a:t/>
            </a:r>
            <a:endParaRPr sz="1050">
              <a:solidFill>
                <a:schemeClr val="dk1"/>
              </a:solidFill>
              <a:latin typeface="Arial"/>
              <a:ea typeface="Arial"/>
              <a:cs typeface="Arial"/>
              <a:sym typeface="Arial"/>
            </a:endParaRPr>
          </a:p>
          <a:p>
            <a:pPr indent="-171450" lvl="0" marL="171450" marR="0" rtl="0" algn="l">
              <a:spcBef>
                <a:spcPts val="0"/>
              </a:spcBef>
              <a:spcAft>
                <a:spcPts val="0"/>
              </a:spcAft>
              <a:buClr>
                <a:schemeClr val="dk1"/>
              </a:buClr>
              <a:buSzPts val="1050"/>
              <a:buFont typeface="Arial"/>
              <a:buChar char="•"/>
            </a:pPr>
            <a:r>
              <a:rPr lang="en-US" sz="1050">
                <a:solidFill>
                  <a:schemeClr val="dk1"/>
                </a:solidFill>
                <a:latin typeface="Arial"/>
                <a:ea typeface="Arial"/>
                <a:cs typeface="Arial"/>
                <a:sym typeface="Arial"/>
              </a:rPr>
              <a:t>Class of 2020</a:t>
            </a:r>
            <a:endParaRPr/>
          </a:p>
        </p:txBody>
      </p:sp>
      <p:pic>
        <p:nvPicPr>
          <p:cNvPr descr="A person wearing a suit and tie&#10;&#10;Description automatically generated" id="134" name="Google Shape;134;p3"/>
          <p:cNvPicPr preferRelativeResize="0"/>
          <p:nvPr/>
        </p:nvPicPr>
        <p:blipFill rotWithShape="1">
          <a:blip r:embed="rId3">
            <a:alphaModFix/>
          </a:blip>
          <a:srcRect b="0" l="0" r="0" t="0"/>
          <a:stretch/>
        </p:blipFill>
        <p:spPr>
          <a:xfrm>
            <a:off x="4089117" y="1505791"/>
            <a:ext cx="1530900" cy="1530900"/>
          </a:xfrm>
          <a:prstGeom prst="ellipse">
            <a:avLst/>
          </a:prstGeom>
          <a:noFill/>
          <a:ln>
            <a:noFill/>
          </a:ln>
        </p:spPr>
      </p:pic>
      <p:sp>
        <p:nvSpPr>
          <p:cNvPr id="135" name="Google Shape;135;p3"/>
          <p:cNvSpPr/>
          <p:nvPr/>
        </p:nvSpPr>
        <p:spPr>
          <a:xfrm>
            <a:off x="8042568" y="1422862"/>
            <a:ext cx="1687800" cy="1687800"/>
          </a:xfrm>
          <a:prstGeom prst="ellipse">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A picture containing person, young, man, child&#10;&#10;Description automatically generated" id="136" name="Google Shape;136;p3"/>
          <p:cNvPicPr preferRelativeResize="0"/>
          <p:nvPr/>
        </p:nvPicPr>
        <p:blipFill rotWithShape="1">
          <a:blip r:embed="rId4">
            <a:alphaModFix/>
          </a:blip>
          <a:srcRect b="0" l="0" r="0" t="0"/>
          <a:stretch/>
        </p:blipFill>
        <p:spPr>
          <a:xfrm rot="5400000">
            <a:off x="5929480" y="5086522"/>
            <a:ext cx="1766100" cy="1409700"/>
          </a:xfrm>
          <a:prstGeom prst="ellipse">
            <a:avLst/>
          </a:prstGeom>
          <a:noFill/>
          <a:ln>
            <a:noFill/>
          </a:ln>
        </p:spPr>
      </p:pic>
      <p:pic>
        <p:nvPicPr>
          <p:cNvPr descr="A person standing next to a forest&#10;&#10;Description automatically generated" id="137" name="Google Shape;137;p3"/>
          <p:cNvPicPr preferRelativeResize="0"/>
          <p:nvPr/>
        </p:nvPicPr>
        <p:blipFill rotWithShape="1">
          <a:blip r:embed="rId5">
            <a:alphaModFix/>
          </a:blip>
          <a:srcRect b="0" l="0" r="0" t="0"/>
          <a:stretch/>
        </p:blipFill>
        <p:spPr>
          <a:xfrm>
            <a:off x="2350433" y="4890961"/>
            <a:ext cx="1455300" cy="1766100"/>
          </a:xfrm>
          <a:prstGeom prst="ellipse">
            <a:avLst/>
          </a:prstGeom>
          <a:noFill/>
          <a:ln>
            <a:noFill/>
          </a:ln>
        </p:spPr>
      </p:pic>
      <p:pic>
        <p:nvPicPr>
          <p:cNvPr id="138" name="Google Shape;138;p3"/>
          <p:cNvPicPr preferRelativeResize="0"/>
          <p:nvPr/>
        </p:nvPicPr>
        <p:blipFill rotWithShape="1">
          <a:blip r:embed="rId6">
            <a:alphaModFix/>
          </a:blip>
          <a:srcRect b="0" l="14763" r="14763" t="0"/>
          <a:stretch/>
        </p:blipFill>
        <p:spPr>
          <a:xfrm>
            <a:off x="8124850" y="1497850"/>
            <a:ext cx="1539000" cy="1546800"/>
          </a:xfrm>
          <a:prstGeom prst="ellipse">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 name="Shape 142"/>
        <p:cNvGrpSpPr/>
        <p:nvPr/>
      </p:nvGrpSpPr>
      <p:grpSpPr>
        <a:xfrm>
          <a:off x="0" y="0"/>
          <a:ext cx="0" cy="0"/>
          <a:chOff x="0" y="0"/>
          <a:chExt cx="0" cy="0"/>
        </a:xfrm>
      </p:grpSpPr>
      <p:sp>
        <p:nvSpPr>
          <p:cNvPr id="143" name="Google Shape;143;p4"/>
          <p:cNvSpPr/>
          <p:nvPr/>
        </p:nvSpPr>
        <p:spPr>
          <a:xfrm>
            <a:off x="238125" y="200025"/>
            <a:ext cx="752475" cy="75247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4" name="Google Shape;144;p4"/>
          <p:cNvSpPr txBox="1"/>
          <p:nvPr/>
        </p:nvSpPr>
        <p:spPr>
          <a:xfrm>
            <a:off x="295274" y="314652"/>
            <a:ext cx="63817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02</a:t>
            </a:r>
            <a:endParaRPr/>
          </a:p>
        </p:txBody>
      </p:sp>
      <p:sp>
        <p:nvSpPr>
          <p:cNvPr id="145" name="Google Shape;145;p4"/>
          <p:cNvSpPr txBox="1"/>
          <p:nvPr/>
        </p:nvSpPr>
        <p:spPr>
          <a:xfrm>
            <a:off x="1181100" y="376207"/>
            <a:ext cx="47434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Balthazar"/>
                <a:ea typeface="Balthazar"/>
                <a:cs typeface="Balthazar"/>
                <a:sym typeface="Balthazar"/>
              </a:rPr>
              <a:t>CS Dungeon </a:t>
            </a:r>
            <a:r>
              <a:rPr b="1" lang="en-US" sz="2400">
                <a:solidFill>
                  <a:schemeClr val="dk1"/>
                </a:solidFill>
                <a:latin typeface="Arial"/>
                <a:ea typeface="Arial"/>
                <a:cs typeface="Arial"/>
                <a:sym typeface="Arial"/>
              </a:rPr>
              <a:t>– What is it?</a:t>
            </a:r>
            <a:endParaRPr/>
          </a:p>
        </p:txBody>
      </p:sp>
      <p:sp>
        <p:nvSpPr>
          <p:cNvPr id="146" name="Google Shape;146;p4"/>
          <p:cNvSpPr txBox="1"/>
          <p:nvPr/>
        </p:nvSpPr>
        <p:spPr>
          <a:xfrm>
            <a:off x="5217512" y="2490924"/>
            <a:ext cx="6582589" cy="23083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Game like Mega Man where there are levels that you must pass to get to the finish line.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 twist with the game will be that we will make the levels just like the classes we take in CS and you must pass each class to get your degree. </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The harder the classes, the more difficult levels will be.</a:t>
            </a:r>
            <a:endParaRPr/>
          </a:p>
        </p:txBody>
      </p:sp>
      <p:grpSp>
        <p:nvGrpSpPr>
          <p:cNvPr id="147" name="Google Shape;147;p4"/>
          <p:cNvGrpSpPr/>
          <p:nvPr/>
        </p:nvGrpSpPr>
        <p:grpSpPr>
          <a:xfrm>
            <a:off x="1316217" y="2253888"/>
            <a:ext cx="1201783" cy="746760"/>
            <a:chOff x="990600" y="2020389"/>
            <a:chExt cx="1201783" cy="746760"/>
          </a:xfrm>
        </p:grpSpPr>
        <p:pic>
          <p:nvPicPr>
            <p:cNvPr descr="Run" id="148" name="Google Shape;148;p4"/>
            <p:cNvPicPr preferRelativeResize="0"/>
            <p:nvPr/>
          </p:nvPicPr>
          <p:blipFill rotWithShape="1">
            <a:blip r:embed="rId3">
              <a:alphaModFix/>
            </a:blip>
            <a:srcRect b="0" l="0" r="0" t="0"/>
            <a:stretch/>
          </p:blipFill>
          <p:spPr>
            <a:xfrm>
              <a:off x="1325880" y="2020389"/>
              <a:ext cx="746760" cy="746760"/>
            </a:xfrm>
            <a:prstGeom prst="rect">
              <a:avLst/>
            </a:prstGeom>
            <a:noFill/>
            <a:ln>
              <a:noFill/>
            </a:ln>
          </p:spPr>
        </p:pic>
        <p:cxnSp>
          <p:nvCxnSpPr>
            <p:cNvPr id="149" name="Google Shape;149;p4"/>
            <p:cNvCxnSpPr/>
            <p:nvPr/>
          </p:nvCxnSpPr>
          <p:spPr>
            <a:xfrm>
              <a:off x="990600" y="2767149"/>
              <a:ext cx="1201783" cy="0"/>
            </a:xfrm>
            <a:prstGeom prst="straightConnector1">
              <a:avLst/>
            </a:prstGeom>
            <a:noFill/>
            <a:ln cap="flat" cmpd="sng" w="25400">
              <a:solidFill>
                <a:schemeClr val="dk1"/>
              </a:solidFill>
              <a:prstDash val="solid"/>
              <a:miter lim="800000"/>
              <a:headEnd len="sm" w="sm" type="none"/>
              <a:tailEnd len="sm" w="sm" type="none"/>
            </a:ln>
          </p:spPr>
        </p:cxnSp>
        <p:cxnSp>
          <p:nvCxnSpPr>
            <p:cNvPr id="150" name="Google Shape;150;p4"/>
            <p:cNvCxnSpPr/>
            <p:nvPr/>
          </p:nvCxnSpPr>
          <p:spPr>
            <a:xfrm>
              <a:off x="1308598" y="2114550"/>
              <a:ext cx="455295" cy="0"/>
            </a:xfrm>
            <a:prstGeom prst="straightConnector1">
              <a:avLst/>
            </a:prstGeom>
            <a:noFill/>
            <a:ln cap="flat" cmpd="sng" w="9525">
              <a:solidFill>
                <a:srgbClr val="D0CECE"/>
              </a:solidFill>
              <a:prstDash val="solid"/>
              <a:miter lim="800000"/>
              <a:headEnd len="sm" w="sm" type="none"/>
              <a:tailEnd len="sm" w="sm" type="none"/>
            </a:ln>
          </p:spPr>
        </p:cxnSp>
        <p:cxnSp>
          <p:nvCxnSpPr>
            <p:cNvPr id="151" name="Google Shape;151;p4"/>
            <p:cNvCxnSpPr/>
            <p:nvPr/>
          </p:nvCxnSpPr>
          <p:spPr>
            <a:xfrm>
              <a:off x="1119864" y="2257425"/>
              <a:ext cx="455295" cy="0"/>
            </a:xfrm>
            <a:prstGeom prst="straightConnector1">
              <a:avLst/>
            </a:prstGeom>
            <a:noFill/>
            <a:ln cap="flat" cmpd="sng" w="9525">
              <a:solidFill>
                <a:srgbClr val="D0CECE"/>
              </a:solidFill>
              <a:prstDash val="solid"/>
              <a:miter lim="800000"/>
              <a:headEnd len="sm" w="sm" type="none"/>
              <a:tailEnd len="sm" w="sm" type="none"/>
            </a:ln>
          </p:spPr>
        </p:cxnSp>
        <p:cxnSp>
          <p:nvCxnSpPr>
            <p:cNvPr id="152" name="Google Shape;152;p4"/>
            <p:cNvCxnSpPr/>
            <p:nvPr/>
          </p:nvCxnSpPr>
          <p:spPr>
            <a:xfrm>
              <a:off x="1175248" y="2393769"/>
              <a:ext cx="455295" cy="0"/>
            </a:xfrm>
            <a:prstGeom prst="straightConnector1">
              <a:avLst/>
            </a:prstGeom>
            <a:noFill/>
            <a:ln cap="flat" cmpd="sng" w="9525">
              <a:solidFill>
                <a:srgbClr val="D0CECE"/>
              </a:solidFill>
              <a:prstDash val="solid"/>
              <a:miter lim="800000"/>
              <a:headEnd len="sm" w="sm" type="none"/>
              <a:tailEnd len="sm" w="sm" type="none"/>
            </a:ln>
          </p:spPr>
        </p:cxnSp>
        <p:cxnSp>
          <p:nvCxnSpPr>
            <p:cNvPr id="153" name="Google Shape;153;p4"/>
            <p:cNvCxnSpPr/>
            <p:nvPr/>
          </p:nvCxnSpPr>
          <p:spPr>
            <a:xfrm>
              <a:off x="1119863" y="2571750"/>
              <a:ext cx="455295" cy="0"/>
            </a:xfrm>
            <a:prstGeom prst="straightConnector1">
              <a:avLst/>
            </a:prstGeom>
            <a:noFill/>
            <a:ln cap="flat" cmpd="sng" w="9525">
              <a:solidFill>
                <a:srgbClr val="D0CECE"/>
              </a:solidFill>
              <a:prstDash val="solid"/>
              <a:miter lim="800000"/>
              <a:headEnd len="sm" w="sm" type="none"/>
              <a:tailEnd len="sm" w="sm" type="none"/>
            </a:ln>
          </p:spPr>
        </p:cxnSp>
      </p:grpSp>
      <p:sp>
        <p:nvSpPr>
          <p:cNvPr id="154" name="Google Shape;154;p4"/>
          <p:cNvSpPr txBox="1"/>
          <p:nvPr/>
        </p:nvSpPr>
        <p:spPr>
          <a:xfrm>
            <a:off x="1121425" y="3136511"/>
            <a:ext cx="1558700" cy="738664"/>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chemeClr val="dk1"/>
                </a:solidFill>
                <a:latin typeface="Arial"/>
                <a:ea typeface="Arial"/>
                <a:cs typeface="Arial"/>
                <a:sym typeface="Arial"/>
              </a:rPr>
              <a:t>  Run &amp; Gun </a:t>
            </a:r>
            <a:endParaRPr/>
          </a:p>
          <a:p>
            <a:pPr indent="0" lvl="0" marL="0" marR="0" rtl="0" algn="ctr">
              <a:spcBef>
                <a:spcPts val="0"/>
              </a:spcBef>
              <a:spcAft>
                <a:spcPts val="0"/>
              </a:spcAft>
              <a:buNone/>
            </a:pPr>
            <a:r>
              <a:rPr b="1" lang="en-US" sz="1050">
                <a:solidFill>
                  <a:schemeClr val="dk1"/>
                </a:solidFill>
                <a:latin typeface="Arial"/>
                <a:ea typeface="Arial"/>
                <a:cs typeface="Arial"/>
                <a:sym typeface="Arial"/>
              </a:rPr>
              <a:t>2D side-scrolling video game </a:t>
            </a:r>
            <a:endParaRPr/>
          </a:p>
          <a:p>
            <a:pPr indent="0" lvl="0" marL="0" marR="0" rtl="0" algn="ctr">
              <a:spcBef>
                <a:spcPts val="0"/>
              </a:spcBef>
              <a:spcAft>
                <a:spcPts val="0"/>
              </a:spcAft>
              <a:buNone/>
            </a:pPr>
            <a:r>
              <a:t/>
            </a:r>
            <a:endParaRPr b="1" sz="1050">
              <a:solidFill>
                <a:schemeClr val="dk1"/>
              </a:solidFill>
              <a:latin typeface="Arial"/>
              <a:ea typeface="Arial"/>
              <a:cs typeface="Arial"/>
              <a:sym typeface="Arial"/>
            </a:endParaRPr>
          </a:p>
        </p:txBody>
      </p:sp>
      <p:pic>
        <p:nvPicPr>
          <p:cNvPr descr="A close up of a logo&#10;&#10;Description automatically generated" id="155" name="Google Shape;155;p4"/>
          <p:cNvPicPr preferRelativeResize="0"/>
          <p:nvPr/>
        </p:nvPicPr>
        <p:blipFill rotWithShape="1">
          <a:blip r:embed="rId4">
            <a:alphaModFix/>
          </a:blip>
          <a:srcRect b="0" l="0" r="0" t="0"/>
          <a:stretch/>
        </p:blipFill>
        <p:spPr>
          <a:xfrm>
            <a:off x="1352549" y="3872239"/>
            <a:ext cx="1018870" cy="1018870"/>
          </a:xfrm>
          <a:prstGeom prst="rect">
            <a:avLst/>
          </a:prstGeom>
          <a:noFill/>
          <a:ln>
            <a:noFill/>
          </a:ln>
        </p:spPr>
      </p:pic>
      <p:sp>
        <p:nvSpPr>
          <p:cNvPr id="156" name="Google Shape;156;p4"/>
          <p:cNvSpPr txBox="1"/>
          <p:nvPr/>
        </p:nvSpPr>
        <p:spPr>
          <a:xfrm>
            <a:off x="1082634" y="4676795"/>
            <a:ext cx="15587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chemeClr val="dk1"/>
                </a:solidFill>
                <a:latin typeface="Arial"/>
                <a:ea typeface="Arial"/>
                <a:cs typeface="Arial"/>
                <a:sym typeface="Arial"/>
              </a:rPr>
              <a:t>Various Weapons</a:t>
            </a:r>
            <a:endParaRPr/>
          </a:p>
        </p:txBody>
      </p:sp>
      <p:pic>
        <p:nvPicPr>
          <p:cNvPr descr="Castle scene" id="157" name="Google Shape;157;p4"/>
          <p:cNvPicPr preferRelativeResize="0"/>
          <p:nvPr/>
        </p:nvPicPr>
        <p:blipFill rotWithShape="1">
          <a:blip r:embed="rId5">
            <a:alphaModFix/>
          </a:blip>
          <a:srcRect b="0" l="0" r="0" t="0"/>
          <a:stretch/>
        </p:blipFill>
        <p:spPr>
          <a:xfrm>
            <a:off x="3410556" y="2170068"/>
            <a:ext cx="914400" cy="914400"/>
          </a:xfrm>
          <a:prstGeom prst="rect">
            <a:avLst/>
          </a:prstGeom>
          <a:noFill/>
          <a:ln>
            <a:noFill/>
          </a:ln>
        </p:spPr>
      </p:pic>
      <p:sp>
        <p:nvSpPr>
          <p:cNvPr id="158" name="Google Shape;158;p4"/>
          <p:cNvSpPr txBox="1"/>
          <p:nvPr/>
        </p:nvSpPr>
        <p:spPr>
          <a:xfrm>
            <a:off x="3088406" y="3136511"/>
            <a:ext cx="1558700"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chemeClr val="dk1"/>
                </a:solidFill>
                <a:latin typeface="Arial"/>
                <a:ea typeface="Arial"/>
                <a:cs typeface="Arial"/>
                <a:sym typeface="Arial"/>
              </a:rPr>
              <a:t>Various Stages</a:t>
            </a:r>
            <a:endParaRPr/>
          </a:p>
          <a:p>
            <a:pPr indent="0" lvl="0" marL="0" marR="0" rtl="0" algn="ctr">
              <a:spcBef>
                <a:spcPts val="0"/>
              </a:spcBef>
              <a:spcAft>
                <a:spcPts val="0"/>
              </a:spcAft>
              <a:buNone/>
            </a:pPr>
            <a:r>
              <a:rPr b="1" lang="en-US" sz="1050">
                <a:solidFill>
                  <a:schemeClr val="dk1"/>
                </a:solidFill>
                <a:latin typeface="Arial"/>
                <a:ea typeface="Arial"/>
                <a:cs typeface="Arial"/>
                <a:sym typeface="Arial"/>
              </a:rPr>
              <a:t>(CS Course)</a:t>
            </a:r>
            <a:endParaRPr/>
          </a:p>
        </p:txBody>
      </p:sp>
      <p:pic>
        <p:nvPicPr>
          <p:cNvPr descr="Game controller" id="159" name="Google Shape;159;p4"/>
          <p:cNvPicPr preferRelativeResize="0"/>
          <p:nvPr/>
        </p:nvPicPr>
        <p:blipFill rotWithShape="1">
          <a:blip r:embed="rId6">
            <a:alphaModFix/>
          </a:blip>
          <a:srcRect b="0" l="0" r="0" t="0"/>
          <a:stretch/>
        </p:blipFill>
        <p:spPr>
          <a:xfrm>
            <a:off x="3381375" y="3810474"/>
            <a:ext cx="914400" cy="914400"/>
          </a:xfrm>
          <a:prstGeom prst="rect">
            <a:avLst/>
          </a:prstGeom>
          <a:noFill/>
          <a:ln>
            <a:noFill/>
          </a:ln>
        </p:spPr>
      </p:pic>
      <p:sp>
        <p:nvSpPr>
          <p:cNvPr id="160" name="Google Shape;160;p4"/>
          <p:cNvSpPr txBox="1"/>
          <p:nvPr/>
        </p:nvSpPr>
        <p:spPr>
          <a:xfrm>
            <a:off x="3059225" y="4676795"/>
            <a:ext cx="1558700"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050">
                <a:solidFill>
                  <a:schemeClr val="dk1"/>
                </a:solidFill>
                <a:latin typeface="Arial"/>
                <a:ea typeface="Arial"/>
                <a:cs typeface="Arial"/>
                <a:sym typeface="Arial"/>
              </a:rPr>
              <a:t>Easy to play</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5"/>
          <p:cNvSpPr/>
          <p:nvPr/>
        </p:nvSpPr>
        <p:spPr>
          <a:xfrm>
            <a:off x="238125" y="200025"/>
            <a:ext cx="752475" cy="75247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6" name="Google Shape;166;p5"/>
          <p:cNvSpPr txBox="1"/>
          <p:nvPr/>
        </p:nvSpPr>
        <p:spPr>
          <a:xfrm>
            <a:off x="295274" y="314652"/>
            <a:ext cx="63817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03</a:t>
            </a:r>
            <a:endParaRPr/>
          </a:p>
        </p:txBody>
      </p:sp>
      <p:sp>
        <p:nvSpPr>
          <p:cNvPr id="167" name="Google Shape;167;p5"/>
          <p:cNvSpPr txBox="1"/>
          <p:nvPr/>
        </p:nvSpPr>
        <p:spPr>
          <a:xfrm>
            <a:off x="1181100" y="376207"/>
            <a:ext cx="47434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Our Development Tools</a:t>
            </a:r>
            <a:endParaRPr/>
          </a:p>
        </p:txBody>
      </p:sp>
      <p:pic>
        <p:nvPicPr>
          <p:cNvPr descr="A picture containing dark, lit, clock, drawing&#10;&#10;Description automatically generated" id="168" name="Google Shape;168;p5"/>
          <p:cNvPicPr preferRelativeResize="0"/>
          <p:nvPr/>
        </p:nvPicPr>
        <p:blipFill rotWithShape="1">
          <a:blip r:embed="rId3">
            <a:alphaModFix/>
          </a:blip>
          <a:srcRect b="0" l="0" r="0" t="0"/>
          <a:stretch/>
        </p:blipFill>
        <p:spPr>
          <a:xfrm>
            <a:off x="295274" y="2685862"/>
            <a:ext cx="4743450" cy="1727564"/>
          </a:xfrm>
          <a:prstGeom prst="rect">
            <a:avLst/>
          </a:prstGeom>
          <a:noFill/>
          <a:ln>
            <a:noFill/>
          </a:ln>
        </p:spPr>
      </p:pic>
      <p:sp>
        <p:nvSpPr>
          <p:cNvPr id="169" name="Google Shape;169;p5"/>
          <p:cNvSpPr/>
          <p:nvPr/>
        </p:nvSpPr>
        <p:spPr>
          <a:xfrm>
            <a:off x="5524500" y="2749425"/>
            <a:ext cx="6667500" cy="1600438"/>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rgbClr val="000000"/>
              </a:buClr>
              <a:buSzPts val="1400"/>
              <a:buFont typeface="Arial"/>
              <a:buChar char="•"/>
            </a:pPr>
            <a:r>
              <a:rPr lang="en-US" sz="1400">
                <a:solidFill>
                  <a:srgbClr val="000000"/>
                </a:solidFill>
                <a:latin typeface="Arial"/>
                <a:ea typeface="Arial"/>
                <a:cs typeface="Arial"/>
                <a:sym typeface="Arial"/>
              </a:rPr>
              <a:t>Unity is a cross-platform </a:t>
            </a:r>
            <a:r>
              <a:rPr b="1" lang="en-US" sz="1400">
                <a:solidFill>
                  <a:srgbClr val="000000"/>
                </a:solidFill>
                <a:latin typeface="Arial"/>
                <a:ea typeface="Arial"/>
                <a:cs typeface="Arial"/>
                <a:sym typeface="Arial"/>
              </a:rPr>
              <a:t>game engine.</a:t>
            </a:r>
            <a:endParaRPr/>
          </a:p>
          <a:p>
            <a:pPr indent="-196850" lvl="0" marL="285750" marR="0" rtl="0" algn="l">
              <a:spcBef>
                <a:spcPts val="0"/>
              </a:spcBef>
              <a:spcAft>
                <a:spcPts val="0"/>
              </a:spcAft>
              <a:buClr>
                <a:schemeClr val="dk1"/>
              </a:buClr>
              <a:buSzPts val="1400"/>
              <a:buFont typeface="Arial"/>
              <a:buNone/>
            </a:pPr>
            <a:r>
              <a:t/>
            </a:r>
            <a:endParaRPr sz="1400">
              <a:solidFill>
                <a:srgbClr val="000000"/>
              </a:solidFill>
              <a:latin typeface="Arial"/>
              <a:ea typeface="Arial"/>
              <a:cs typeface="Arial"/>
              <a:sym typeface="Arial"/>
            </a:endParaRPr>
          </a:p>
          <a:p>
            <a:pPr indent="-285750" lvl="0" marL="285750" marR="0" rtl="0" algn="l">
              <a:spcBef>
                <a:spcPts val="0"/>
              </a:spcBef>
              <a:spcAft>
                <a:spcPts val="0"/>
              </a:spcAft>
              <a:buClr>
                <a:srgbClr val="000000"/>
              </a:buClr>
              <a:buSzPts val="1400"/>
              <a:buFont typeface="Arial"/>
              <a:buChar char="•"/>
            </a:pPr>
            <a:r>
              <a:rPr lang="en-US" sz="1400">
                <a:solidFill>
                  <a:srgbClr val="000000"/>
                </a:solidFill>
                <a:latin typeface="Arial"/>
                <a:ea typeface="Arial"/>
                <a:cs typeface="Arial"/>
                <a:sym typeface="Arial"/>
              </a:rPr>
              <a:t>Game engine developed by </a:t>
            </a:r>
            <a:r>
              <a:rPr b="1" lang="en-US" sz="1400">
                <a:solidFill>
                  <a:srgbClr val="000000"/>
                </a:solidFill>
                <a:latin typeface="Arial"/>
                <a:ea typeface="Arial"/>
                <a:cs typeface="Arial"/>
                <a:sym typeface="Arial"/>
              </a:rPr>
              <a:t>Unity Technologies</a:t>
            </a:r>
            <a:r>
              <a:rPr lang="en-US" sz="1400">
                <a:solidFill>
                  <a:srgbClr val="000000"/>
                </a:solidFill>
                <a:latin typeface="Arial"/>
                <a:ea typeface="Arial"/>
                <a:cs typeface="Arial"/>
                <a:sym typeface="Arial"/>
              </a:rPr>
              <a:t>, founded in Copenhagen, Denmark, in August 2004.</a:t>
            </a:r>
            <a:endParaRPr/>
          </a:p>
          <a:p>
            <a:pPr indent="-196850" lvl="0" marL="285750" marR="0" rtl="0" algn="l">
              <a:spcBef>
                <a:spcPts val="0"/>
              </a:spcBef>
              <a:spcAft>
                <a:spcPts val="0"/>
              </a:spcAft>
              <a:buClr>
                <a:schemeClr val="dk1"/>
              </a:buClr>
              <a:buSzPts val="1400"/>
              <a:buFont typeface="Arial"/>
              <a:buNone/>
            </a:pPr>
            <a:r>
              <a:t/>
            </a:r>
            <a:endParaRPr sz="1400">
              <a:solidFill>
                <a:srgbClr val="000000"/>
              </a:solidFill>
              <a:latin typeface="Arial"/>
              <a:ea typeface="Arial"/>
              <a:cs typeface="Arial"/>
              <a:sym typeface="Arial"/>
            </a:endParaRPr>
          </a:p>
          <a:p>
            <a:pPr indent="-285750" lvl="0" marL="285750" marR="0" rtl="0" algn="l">
              <a:spcBef>
                <a:spcPts val="0"/>
              </a:spcBef>
              <a:spcAft>
                <a:spcPts val="0"/>
              </a:spcAft>
              <a:buClr>
                <a:srgbClr val="000000"/>
              </a:buClr>
              <a:buSzPts val="1400"/>
              <a:buFont typeface="Arial"/>
              <a:buChar char="•"/>
            </a:pPr>
            <a:r>
              <a:rPr lang="en-US" sz="1400">
                <a:solidFill>
                  <a:srgbClr val="000000"/>
                </a:solidFill>
                <a:latin typeface="Arial"/>
                <a:ea typeface="Arial"/>
                <a:cs typeface="Arial"/>
                <a:sym typeface="Arial"/>
              </a:rPr>
              <a:t>First announced and released in June 2005 at Apple Inc.'s Worldwide Developers Conference as a Mac OS X-exclusive game engine.</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6"/>
          <p:cNvSpPr/>
          <p:nvPr/>
        </p:nvSpPr>
        <p:spPr>
          <a:xfrm>
            <a:off x="238125" y="200025"/>
            <a:ext cx="752475" cy="75247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5" name="Google Shape;175;p6"/>
          <p:cNvSpPr txBox="1"/>
          <p:nvPr/>
        </p:nvSpPr>
        <p:spPr>
          <a:xfrm>
            <a:off x="295274" y="314652"/>
            <a:ext cx="63817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04</a:t>
            </a:r>
            <a:endParaRPr/>
          </a:p>
        </p:txBody>
      </p:sp>
      <p:sp>
        <p:nvSpPr>
          <p:cNvPr id="176" name="Google Shape;176;p6"/>
          <p:cNvSpPr txBox="1"/>
          <p:nvPr/>
        </p:nvSpPr>
        <p:spPr>
          <a:xfrm>
            <a:off x="1181100" y="376207"/>
            <a:ext cx="474345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Expected Timeline</a:t>
            </a:r>
            <a:endParaRPr/>
          </a:p>
        </p:txBody>
      </p:sp>
      <p:cxnSp>
        <p:nvCxnSpPr>
          <p:cNvPr id="177" name="Google Shape;177;p6"/>
          <p:cNvCxnSpPr/>
          <p:nvPr/>
        </p:nvCxnSpPr>
        <p:spPr>
          <a:xfrm>
            <a:off x="98323" y="4085610"/>
            <a:ext cx="11906864" cy="0"/>
          </a:xfrm>
          <a:prstGeom prst="straightConnector1">
            <a:avLst/>
          </a:prstGeom>
          <a:noFill/>
          <a:ln cap="flat" cmpd="sng" w="25400">
            <a:solidFill>
              <a:schemeClr val="dk1"/>
            </a:solidFill>
            <a:prstDash val="solid"/>
            <a:miter lim="800000"/>
            <a:headEnd len="sm" w="sm" type="none"/>
            <a:tailEnd len="sm" w="sm" type="none"/>
          </a:ln>
        </p:spPr>
      </p:cxnSp>
      <p:sp>
        <p:nvSpPr>
          <p:cNvPr id="178" name="Google Shape;178;p6"/>
          <p:cNvSpPr/>
          <p:nvPr/>
        </p:nvSpPr>
        <p:spPr>
          <a:xfrm>
            <a:off x="433911" y="3931712"/>
            <a:ext cx="319733" cy="319733"/>
          </a:xfrm>
          <a:prstGeom prst="ellipse">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9" name="Google Shape;179;p6"/>
          <p:cNvSpPr txBox="1"/>
          <p:nvPr/>
        </p:nvSpPr>
        <p:spPr>
          <a:xfrm>
            <a:off x="-361380" y="3280313"/>
            <a:ext cx="1993860"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dk1"/>
                </a:solidFill>
                <a:latin typeface="Arial"/>
                <a:ea typeface="Arial"/>
                <a:cs typeface="Arial"/>
                <a:sym typeface="Arial"/>
              </a:rPr>
              <a:t>Jan 31</a:t>
            </a:r>
            <a:r>
              <a:rPr b="1" baseline="30000" lang="en-US" sz="1100">
                <a:solidFill>
                  <a:schemeClr val="dk1"/>
                </a:solidFill>
                <a:latin typeface="Arial"/>
                <a:ea typeface="Arial"/>
                <a:cs typeface="Arial"/>
                <a:sym typeface="Arial"/>
              </a:rPr>
              <a:t>st</a:t>
            </a:r>
            <a:r>
              <a:rPr b="1" lang="en-US" sz="1100">
                <a:solidFill>
                  <a:schemeClr val="dk1"/>
                </a:solidFill>
                <a:latin typeface="Arial"/>
                <a:ea typeface="Arial"/>
                <a:cs typeface="Arial"/>
                <a:sym typeface="Arial"/>
              </a:rPr>
              <a:t> </a:t>
            </a:r>
            <a:endParaRPr b="1" sz="1200">
              <a:solidFill>
                <a:schemeClr val="dk1"/>
              </a:solidFill>
              <a:latin typeface="Arial"/>
              <a:ea typeface="Arial"/>
              <a:cs typeface="Arial"/>
              <a:sym typeface="Arial"/>
            </a:endParaRPr>
          </a:p>
          <a:p>
            <a:pPr indent="0" lvl="0" marL="0" marR="0" rtl="0" algn="ctr">
              <a:spcBef>
                <a:spcPts val="0"/>
              </a:spcBef>
              <a:spcAft>
                <a:spcPts val="0"/>
              </a:spcAft>
              <a:buNone/>
            </a:pPr>
            <a:r>
              <a:rPr lang="en-US" sz="900">
                <a:solidFill>
                  <a:schemeClr val="dk1"/>
                </a:solidFill>
                <a:latin typeface="Arial"/>
                <a:ea typeface="Arial"/>
                <a:cs typeface="Arial"/>
                <a:sym typeface="Arial"/>
              </a:rPr>
              <a:t>Proposal &amp; Website</a:t>
            </a:r>
            <a:endParaRPr/>
          </a:p>
        </p:txBody>
      </p:sp>
      <p:sp>
        <p:nvSpPr>
          <p:cNvPr id="180" name="Google Shape;180;p6"/>
          <p:cNvSpPr/>
          <p:nvPr/>
        </p:nvSpPr>
        <p:spPr>
          <a:xfrm>
            <a:off x="1825877" y="3937973"/>
            <a:ext cx="319733" cy="319733"/>
          </a:xfrm>
          <a:prstGeom prst="ellipse">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1" name="Google Shape;181;p6"/>
          <p:cNvSpPr txBox="1"/>
          <p:nvPr/>
        </p:nvSpPr>
        <p:spPr>
          <a:xfrm>
            <a:off x="956401" y="3288041"/>
            <a:ext cx="1993860" cy="4001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dk1"/>
                </a:solidFill>
                <a:latin typeface="Arial"/>
                <a:ea typeface="Arial"/>
                <a:cs typeface="Arial"/>
                <a:sym typeface="Arial"/>
              </a:rPr>
              <a:t>Feb 3</a:t>
            </a:r>
            <a:r>
              <a:rPr b="1" baseline="30000" lang="en-US" sz="1100">
                <a:solidFill>
                  <a:schemeClr val="dk1"/>
                </a:solidFill>
                <a:latin typeface="Arial"/>
                <a:ea typeface="Arial"/>
                <a:cs typeface="Arial"/>
                <a:sym typeface="Arial"/>
              </a:rPr>
              <a:t>rd</a:t>
            </a:r>
            <a:r>
              <a:rPr b="1" lang="en-US" sz="1100">
                <a:solidFill>
                  <a:schemeClr val="dk1"/>
                </a:solidFill>
                <a:latin typeface="Arial"/>
                <a:ea typeface="Arial"/>
                <a:cs typeface="Arial"/>
                <a:sym typeface="Arial"/>
              </a:rPr>
              <a:t>  – Feb 5</a:t>
            </a:r>
            <a:r>
              <a:rPr b="1" baseline="30000" lang="en-US" sz="1100">
                <a:solidFill>
                  <a:schemeClr val="dk1"/>
                </a:solidFill>
                <a:latin typeface="Arial"/>
                <a:ea typeface="Arial"/>
                <a:cs typeface="Arial"/>
                <a:sym typeface="Arial"/>
              </a:rPr>
              <a:t>th</a:t>
            </a:r>
            <a:r>
              <a:rPr b="1" lang="en-US" sz="1100">
                <a:solidFill>
                  <a:schemeClr val="dk1"/>
                </a:solidFill>
                <a:latin typeface="Arial"/>
                <a:ea typeface="Arial"/>
                <a:cs typeface="Arial"/>
                <a:sym typeface="Arial"/>
              </a:rPr>
              <a:t> </a:t>
            </a:r>
            <a:endParaRPr/>
          </a:p>
          <a:p>
            <a:pPr indent="0" lvl="0" marL="0" marR="0" rtl="0" algn="ctr">
              <a:spcBef>
                <a:spcPts val="0"/>
              </a:spcBef>
              <a:spcAft>
                <a:spcPts val="0"/>
              </a:spcAft>
              <a:buNone/>
            </a:pPr>
            <a:r>
              <a:rPr lang="en-US" sz="900">
                <a:solidFill>
                  <a:schemeClr val="dk1"/>
                </a:solidFill>
                <a:latin typeface="Arial"/>
                <a:ea typeface="Arial"/>
                <a:cs typeface="Arial"/>
                <a:sym typeface="Arial"/>
              </a:rPr>
              <a:t>Research</a:t>
            </a:r>
            <a:endParaRPr/>
          </a:p>
        </p:txBody>
      </p:sp>
      <p:sp>
        <p:nvSpPr>
          <p:cNvPr id="182" name="Google Shape;182;p6"/>
          <p:cNvSpPr/>
          <p:nvPr/>
        </p:nvSpPr>
        <p:spPr>
          <a:xfrm>
            <a:off x="3214326" y="3937973"/>
            <a:ext cx="319733" cy="319733"/>
          </a:xfrm>
          <a:prstGeom prst="ellipse">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3" name="Google Shape;183;p6"/>
          <p:cNvSpPr txBox="1"/>
          <p:nvPr/>
        </p:nvSpPr>
        <p:spPr>
          <a:xfrm>
            <a:off x="2401811" y="3288041"/>
            <a:ext cx="1993860"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dk1"/>
                </a:solidFill>
                <a:latin typeface="Arial"/>
                <a:ea typeface="Arial"/>
                <a:cs typeface="Arial"/>
                <a:sym typeface="Arial"/>
              </a:rPr>
              <a:t>Feb 12</a:t>
            </a:r>
            <a:r>
              <a:rPr b="1" baseline="30000" lang="en-US" sz="1100">
                <a:solidFill>
                  <a:schemeClr val="dk1"/>
                </a:solidFill>
                <a:latin typeface="Arial"/>
                <a:ea typeface="Arial"/>
                <a:cs typeface="Arial"/>
                <a:sym typeface="Arial"/>
              </a:rPr>
              <a:t>th</a:t>
            </a:r>
            <a:r>
              <a:rPr b="1" lang="en-US" sz="1100">
                <a:solidFill>
                  <a:schemeClr val="dk1"/>
                </a:solidFill>
                <a:latin typeface="Arial"/>
                <a:ea typeface="Arial"/>
                <a:cs typeface="Arial"/>
                <a:sym typeface="Arial"/>
              </a:rPr>
              <a:t> – March 2</a:t>
            </a:r>
            <a:r>
              <a:rPr b="1" baseline="30000" lang="en-US" sz="1100">
                <a:solidFill>
                  <a:schemeClr val="dk1"/>
                </a:solidFill>
                <a:latin typeface="Arial"/>
                <a:ea typeface="Arial"/>
                <a:cs typeface="Arial"/>
                <a:sym typeface="Arial"/>
              </a:rPr>
              <a:t>nd</a:t>
            </a:r>
            <a:r>
              <a:rPr b="1" lang="en-US" sz="1100">
                <a:solidFill>
                  <a:schemeClr val="dk1"/>
                </a:solidFill>
                <a:latin typeface="Arial"/>
                <a:ea typeface="Arial"/>
                <a:cs typeface="Arial"/>
                <a:sym typeface="Arial"/>
              </a:rPr>
              <a:t> </a:t>
            </a:r>
            <a:endParaRPr/>
          </a:p>
          <a:p>
            <a:pPr indent="0" lvl="0" marL="0" marR="0" rtl="0" algn="ctr">
              <a:spcBef>
                <a:spcPts val="0"/>
              </a:spcBef>
              <a:spcAft>
                <a:spcPts val="0"/>
              </a:spcAft>
              <a:buNone/>
            </a:pPr>
            <a:r>
              <a:rPr lang="en-US" sz="1000">
                <a:solidFill>
                  <a:schemeClr val="dk1"/>
                </a:solidFill>
                <a:latin typeface="Arial"/>
                <a:ea typeface="Arial"/>
                <a:cs typeface="Arial"/>
                <a:sym typeface="Arial"/>
              </a:rPr>
              <a:t>Compile Research</a:t>
            </a:r>
            <a:endParaRPr/>
          </a:p>
        </p:txBody>
      </p:sp>
      <p:sp>
        <p:nvSpPr>
          <p:cNvPr id="184" name="Google Shape;184;p6"/>
          <p:cNvSpPr/>
          <p:nvPr/>
        </p:nvSpPr>
        <p:spPr>
          <a:xfrm>
            <a:off x="4820728" y="3937973"/>
            <a:ext cx="319733" cy="319733"/>
          </a:xfrm>
          <a:prstGeom prst="ellipse">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6"/>
          <p:cNvSpPr txBox="1"/>
          <p:nvPr/>
        </p:nvSpPr>
        <p:spPr>
          <a:xfrm>
            <a:off x="4052521" y="3284636"/>
            <a:ext cx="1993860" cy="415498"/>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dk1"/>
                </a:solidFill>
                <a:latin typeface="Arial"/>
                <a:ea typeface="Arial"/>
                <a:cs typeface="Arial"/>
                <a:sym typeface="Arial"/>
              </a:rPr>
              <a:t>Feb 12</a:t>
            </a:r>
            <a:r>
              <a:rPr b="1" baseline="30000" lang="en-US" sz="1100">
                <a:solidFill>
                  <a:schemeClr val="dk1"/>
                </a:solidFill>
                <a:latin typeface="Arial"/>
                <a:ea typeface="Arial"/>
                <a:cs typeface="Arial"/>
                <a:sym typeface="Arial"/>
              </a:rPr>
              <a:t>th</a:t>
            </a:r>
            <a:r>
              <a:rPr b="1" lang="en-US" sz="1100">
                <a:solidFill>
                  <a:schemeClr val="dk1"/>
                </a:solidFill>
                <a:latin typeface="Arial"/>
                <a:ea typeface="Arial"/>
                <a:cs typeface="Arial"/>
                <a:sym typeface="Arial"/>
              </a:rPr>
              <a:t> – March 2</a:t>
            </a:r>
            <a:r>
              <a:rPr b="1" baseline="30000" lang="en-US" sz="1100">
                <a:solidFill>
                  <a:schemeClr val="dk1"/>
                </a:solidFill>
                <a:latin typeface="Arial"/>
                <a:ea typeface="Arial"/>
                <a:cs typeface="Arial"/>
                <a:sym typeface="Arial"/>
              </a:rPr>
              <a:t>nd</a:t>
            </a:r>
            <a:r>
              <a:rPr b="1" lang="en-US" sz="1100">
                <a:solidFill>
                  <a:schemeClr val="dk1"/>
                </a:solidFill>
                <a:latin typeface="Arial"/>
                <a:ea typeface="Arial"/>
                <a:cs typeface="Arial"/>
                <a:sym typeface="Arial"/>
              </a:rPr>
              <a:t> </a:t>
            </a:r>
            <a:endParaRPr/>
          </a:p>
          <a:p>
            <a:pPr indent="0" lvl="0" marL="0" marR="0" rtl="0" algn="ctr">
              <a:spcBef>
                <a:spcPts val="0"/>
              </a:spcBef>
              <a:spcAft>
                <a:spcPts val="0"/>
              </a:spcAft>
              <a:buNone/>
            </a:pPr>
            <a:r>
              <a:rPr lang="en-US" sz="1000">
                <a:solidFill>
                  <a:schemeClr val="dk1"/>
                </a:solidFill>
                <a:latin typeface="Arial"/>
                <a:ea typeface="Arial"/>
                <a:cs typeface="Arial"/>
                <a:sym typeface="Arial"/>
              </a:rPr>
              <a:t>Sprint 1: Art &amp; Characters </a:t>
            </a:r>
            <a:endParaRPr/>
          </a:p>
        </p:txBody>
      </p:sp>
      <p:sp>
        <p:nvSpPr>
          <p:cNvPr id="186" name="Google Shape;186;p6"/>
          <p:cNvSpPr/>
          <p:nvPr/>
        </p:nvSpPr>
        <p:spPr>
          <a:xfrm>
            <a:off x="6504291" y="3937973"/>
            <a:ext cx="319733" cy="319733"/>
          </a:xfrm>
          <a:prstGeom prst="ellipse">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7" name="Google Shape;187;p6"/>
          <p:cNvSpPr txBox="1"/>
          <p:nvPr/>
        </p:nvSpPr>
        <p:spPr>
          <a:xfrm>
            <a:off x="5755225" y="3284160"/>
            <a:ext cx="1993860" cy="53860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dk1"/>
                </a:solidFill>
                <a:latin typeface="Arial"/>
                <a:ea typeface="Arial"/>
                <a:cs typeface="Arial"/>
                <a:sym typeface="Arial"/>
              </a:rPr>
              <a:t>March 4</a:t>
            </a:r>
            <a:r>
              <a:rPr b="1" baseline="30000" lang="en-US" sz="1100">
                <a:solidFill>
                  <a:schemeClr val="dk1"/>
                </a:solidFill>
                <a:latin typeface="Arial"/>
                <a:ea typeface="Arial"/>
                <a:cs typeface="Arial"/>
                <a:sym typeface="Arial"/>
              </a:rPr>
              <a:t>th</a:t>
            </a:r>
            <a:r>
              <a:rPr b="1" lang="en-US" sz="1100">
                <a:solidFill>
                  <a:schemeClr val="dk1"/>
                </a:solidFill>
                <a:latin typeface="Arial"/>
                <a:ea typeface="Arial"/>
                <a:cs typeface="Arial"/>
                <a:sym typeface="Arial"/>
              </a:rPr>
              <a:t> – March 9</a:t>
            </a:r>
            <a:r>
              <a:rPr b="1" baseline="30000" lang="en-US" sz="1100">
                <a:solidFill>
                  <a:schemeClr val="dk1"/>
                </a:solidFill>
                <a:latin typeface="Arial"/>
                <a:ea typeface="Arial"/>
                <a:cs typeface="Arial"/>
                <a:sym typeface="Arial"/>
              </a:rPr>
              <a:t>th</a:t>
            </a:r>
            <a:r>
              <a:rPr b="1" lang="en-US" sz="1100">
                <a:solidFill>
                  <a:schemeClr val="dk1"/>
                </a:solidFill>
                <a:latin typeface="Arial"/>
                <a:ea typeface="Arial"/>
                <a:cs typeface="Arial"/>
                <a:sym typeface="Arial"/>
              </a:rPr>
              <a:t> </a:t>
            </a:r>
            <a:endParaRPr/>
          </a:p>
          <a:p>
            <a:pPr indent="0" lvl="0" marL="0" marR="0" rtl="0" algn="ctr">
              <a:spcBef>
                <a:spcPts val="0"/>
              </a:spcBef>
              <a:spcAft>
                <a:spcPts val="0"/>
              </a:spcAft>
              <a:buNone/>
            </a:pPr>
            <a:r>
              <a:rPr lang="en-US" sz="900">
                <a:solidFill>
                  <a:schemeClr val="dk1"/>
                </a:solidFill>
                <a:latin typeface="Arial"/>
                <a:ea typeface="Arial"/>
                <a:cs typeface="Arial"/>
                <a:sym typeface="Arial"/>
              </a:rPr>
              <a:t>Look over everything </a:t>
            </a:r>
            <a:endParaRPr/>
          </a:p>
          <a:p>
            <a:pPr indent="0" lvl="0" marL="0" marR="0" rtl="0" algn="ctr">
              <a:spcBef>
                <a:spcPts val="0"/>
              </a:spcBef>
              <a:spcAft>
                <a:spcPts val="0"/>
              </a:spcAft>
              <a:buNone/>
            </a:pPr>
            <a:r>
              <a:rPr lang="en-US" sz="900">
                <a:solidFill>
                  <a:schemeClr val="dk1"/>
                </a:solidFill>
                <a:latin typeface="Arial"/>
                <a:ea typeface="Arial"/>
                <a:cs typeface="Arial"/>
                <a:sym typeface="Arial"/>
              </a:rPr>
              <a:t>Before Sprint 2</a:t>
            </a:r>
            <a:endParaRPr/>
          </a:p>
        </p:txBody>
      </p:sp>
      <p:sp>
        <p:nvSpPr>
          <p:cNvPr id="188" name="Google Shape;188;p6"/>
          <p:cNvSpPr/>
          <p:nvPr/>
        </p:nvSpPr>
        <p:spPr>
          <a:xfrm>
            <a:off x="8217585" y="3925453"/>
            <a:ext cx="319733" cy="319733"/>
          </a:xfrm>
          <a:prstGeom prst="ellipse">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9" name="Google Shape;189;p6"/>
          <p:cNvSpPr txBox="1"/>
          <p:nvPr/>
        </p:nvSpPr>
        <p:spPr>
          <a:xfrm>
            <a:off x="7364162" y="3272102"/>
            <a:ext cx="1993860" cy="53860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dk1"/>
                </a:solidFill>
                <a:latin typeface="Arial"/>
                <a:ea typeface="Arial"/>
                <a:cs typeface="Arial"/>
                <a:sym typeface="Arial"/>
              </a:rPr>
              <a:t>March 11</a:t>
            </a:r>
            <a:r>
              <a:rPr b="1" baseline="30000" lang="en-US" sz="1100">
                <a:solidFill>
                  <a:schemeClr val="dk1"/>
                </a:solidFill>
                <a:latin typeface="Arial"/>
                <a:ea typeface="Arial"/>
                <a:cs typeface="Arial"/>
                <a:sym typeface="Arial"/>
              </a:rPr>
              <a:t>th</a:t>
            </a:r>
            <a:r>
              <a:rPr b="1" lang="en-US" sz="1100">
                <a:solidFill>
                  <a:schemeClr val="dk1"/>
                </a:solidFill>
                <a:latin typeface="Arial"/>
                <a:ea typeface="Arial"/>
                <a:cs typeface="Arial"/>
                <a:sym typeface="Arial"/>
              </a:rPr>
              <a:t> – April 10</a:t>
            </a:r>
            <a:r>
              <a:rPr b="1" baseline="30000" lang="en-US" sz="1100">
                <a:solidFill>
                  <a:schemeClr val="dk1"/>
                </a:solidFill>
                <a:latin typeface="Arial"/>
                <a:ea typeface="Arial"/>
                <a:cs typeface="Arial"/>
                <a:sym typeface="Arial"/>
              </a:rPr>
              <a:t>th</a:t>
            </a:r>
            <a:r>
              <a:rPr b="1" lang="en-US" sz="1100">
                <a:solidFill>
                  <a:schemeClr val="dk1"/>
                </a:solidFill>
                <a:latin typeface="Arial"/>
                <a:ea typeface="Arial"/>
                <a:cs typeface="Arial"/>
                <a:sym typeface="Arial"/>
              </a:rPr>
              <a:t> </a:t>
            </a:r>
            <a:endParaRPr/>
          </a:p>
          <a:p>
            <a:pPr indent="0" lvl="0" marL="0" marR="0" rtl="0" algn="ctr">
              <a:spcBef>
                <a:spcPts val="0"/>
              </a:spcBef>
              <a:spcAft>
                <a:spcPts val="0"/>
              </a:spcAft>
              <a:buNone/>
            </a:pPr>
            <a:r>
              <a:rPr lang="en-US" sz="900">
                <a:solidFill>
                  <a:schemeClr val="dk1"/>
                </a:solidFill>
                <a:latin typeface="Arial"/>
                <a:ea typeface="Arial"/>
                <a:cs typeface="Arial"/>
                <a:sym typeface="Arial"/>
              </a:rPr>
              <a:t>Sprint 2:  </a:t>
            </a:r>
            <a:endParaRPr/>
          </a:p>
          <a:p>
            <a:pPr indent="0" lvl="0" marL="0" marR="0" rtl="0" algn="ctr">
              <a:spcBef>
                <a:spcPts val="0"/>
              </a:spcBef>
              <a:spcAft>
                <a:spcPts val="0"/>
              </a:spcAft>
              <a:buNone/>
            </a:pPr>
            <a:r>
              <a:rPr lang="en-US" sz="900">
                <a:solidFill>
                  <a:schemeClr val="dk1"/>
                </a:solidFill>
                <a:latin typeface="Arial"/>
                <a:ea typeface="Arial"/>
                <a:cs typeface="Arial"/>
                <a:sym typeface="Arial"/>
              </a:rPr>
              <a:t>Background Assert</a:t>
            </a:r>
            <a:endParaRPr sz="1100">
              <a:solidFill>
                <a:schemeClr val="dk1"/>
              </a:solidFill>
              <a:latin typeface="Calibri"/>
              <a:ea typeface="Calibri"/>
              <a:cs typeface="Calibri"/>
              <a:sym typeface="Calibri"/>
            </a:endParaRPr>
          </a:p>
        </p:txBody>
      </p:sp>
      <p:sp>
        <p:nvSpPr>
          <p:cNvPr id="190" name="Google Shape;190;p6"/>
          <p:cNvSpPr/>
          <p:nvPr/>
        </p:nvSpPr>
        <p:spPr>
          <a:xfrm>
            <a:off x="9856935" y="3939251"/>
            <a:ext cx="319733" cy="319733"/>
          </a:xfrm>
          <a:prstGeom prst="ellipse">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1" name="Google Shape;191;p6"/>
          <p:cNvSpPr txBox="1"/>
          <p:nvPr/>
        </p:nvSpPr>
        <p:spPr>
          <a:xfrm>
            <a:off x="8959897" y="3271859"/>
            <a:ext cx="1993860" cy="53860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dk1"/>
                </a:solidFill>
                <a:latin typeface="Arial"/>
                <a:ea typeface="Arial"/>
                <a:cs typeface="Arial"/>
                <a:sym typeface="Arial"/>
              </a:rPr>
              <a:t>April 13</a:t>
            </a:r>
            <a:r>
              <a:rPr b="1" baseline="30000" lang="en-US" sz="1100">
                <a:solidFill>
                  <a:schemeClr val="dk1"/>
                </a:solidFill>
                <a:latin typeface="Arial"/>
                <a:ea typeface="Arial"/>
                <a:cs typeface="Arial"/>
                <a:sym typeface="Arial"/>
              </a:rPr>
              <a:t>th</a:t>
            </a:r>
            <a:r>
              <a:rPr b="1" lang="en-US" sz="1100">
                <a:solidFill>
                  <a:schemeClr val="dk1"/>
                </a:solidFill>
                <a:latin typeface="Arial"/>
                <a:ea typeface="Arial"/>
                <a:cs typeface="Arial"/>
                <a:sym typeface="Arial"/>
              </a:rPr>
              <a:t> – April 20</a:t>
            </a:r>
            <a:r>
              <a:rPr b="1" baseline="30000" lang="en-US" sz="1100">
                <a:solidFill>
                  <a:schemeClr val="dk1"/>
                </a:solidFill>
                <a:latin typeface="Arial"/>
                <a:ea typeface="Arial"/>
                <a:cs typeface="Arial"/>
                <a:sym typeface="Arial"/>
              </a:rPr>
              <a:t>th</a:t>
            </a:r>
            <a:r>
              <a:rPr b="1" lang="en-US" sz="1100">
                <a:solidFill>
                  <a:schemeClr val="dk1"/>
                </a:solidFill>
                <a:latin typeface="Arial"/>
                <a:ea typeface="Arial"/>
                <a:cs typeface="Arial"/>
                <a:sym typeface="Arial"/>
              </a:rPr>
              <a:t> </a:t>
            </a:r>
            <a:endParaRPr/>
          </a:p>
          <a:p>
            <a:pPr indent="0" lvl="0" marL="0" marR="0" rtl="0" algn="ctr">
              <a:spcBef>
                <a:spcPts val="0"/>
              </a:spcBef>
              <a:spcAft>
                <a:spcPts val="0"/>
              </a:spcAft>
              <a:buNone/>
            </a:pPr>
            <a:r>
              <a:rPr lang="en-US" sz="900">
                <a:solidFill>
                  <a:schemeClr val="dk1"/>
                </a:solidFill>
                <a:latin typeface="Arial"/>
                <a:ea typeface="Arial"/>
                <a:cs typeface="Arial"/>
                <a:sym typeface="Arial"/>
              </a:rPr>
              <a:t>Look over </a:t>
            </a:r>
            <a:endParaRPr/>
          </a:p>
          <a:p>
            <a:pPr indent="0" lvl="0" marL="0" marR="0" rtl="0" algn="ctr">
              <a:spcBef>
                <a:spcPts val="0"/>
              </a:spcBef>
              <a:spcAft>
                <a:spcPts val="0"/>
              </a:spcAft>
              <a:buNone/>
            </a:pPr>
            <a:r>
              <a:rPr lang="en-US" sz="900">
                <a:solidFill>
                  <a:schemeClr val="dk1"/>
                </a:solidFill>
                <a:latin typeface="Arial"/>
                <a:ea typeface="Arial"/>
                <a:cs typeface="Arial"/>
                <a:sym typeface="Arial"/>
              </a:rPr>
              <a:t>everything</a:t>
            </a:r>
            <a:endParaRPr sz="1100">
              <a:solidFill>
                <a:schemeClr val="dk1"/>
              </a:solidFill>
              <a:latin typeface="Calibri"/>
              <a:ea typeface="Calibri"/>
              <a:cs typeface="Calibri"/>
              <a:sym typeface="Calibri"/>
            </a:endParaRPr>
          </a:p>
        </p:txBody>
      </p:sp>
      <p:sp>
        <p:nvSpPr>
          <p:cNvPr id="192" name="Google Shape;192;p6"/>
          <p:cNvSpPr/>
          <p:nvPr/>
        </p:nvSpPr>
        <p:spPr>
          <a:xfrm>
            <a:off x="11331859" y="3939251"/>
            <a:ext cx="319733" cy="319733"/>
          </a:xfrm>
          <a:prstGeom prst="ellipse">
            <a:avLst/>
          </a:prstGeom>
          <a:solidFill>
            <a:schemeClr val="dk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93" name="Google Shape;193;p6"/>
          <p:cNvSpPr txBox="1"/>
          <p:nvPr/>
        </p:nvSpPr>
        <p:spPr>
          <a:xfrm>
            <a:off x="10494795" y="3271616"/>
            <a:ext cx="1993860" cy="538609"/>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dk1"/>
                </a:solidFill>
                <a:latin typeface="Arial"/>
                <a:ea typeface="Arial"/>
                <a:cs typeface="Arial"/>
                <a:sym typeface="Arial"/>
              </a:rPr>
              <a:t>April 20</a:t>
            </a:r>
            <a:r>
              <a:rPr b="1" baseline="30000" lang="en-US" sz="1100">
                <a:solidFill>
                  <a:schemeClr val="dk1"/>
                </a:solidFill>
                <a:latin typeface="Arial"/>
                <a:ea typeface="Arial"/>
                <a:cs typeface="Arial"/>
                <a:sym typeface="Arial"/>
              </a:rPr>
              <a:t>th</a:t>
            </a:r>
            <a:r>
              <a:rPr b="1" lang="en-US" sz="1100">
                <a:solidFill>
                  <a:schemeClr val="dk1"/>
                </a:solidFill>
                <a:latin typeface="Arial"/>
                <a:ea typeface="Arial"/>
                <a:cs typeface="Arial"/>
                <a:sym typeface="Arial"/>
              </a:rPr>
              <a:t> – April 29</a:t>
            </a:r>
            <a:r>
              <a:rPr b="1" baseline="30000" lang="en-US" sz="1100">
                <a:solidFill>
                  <a:schemeClr val="dk1"/>
                </a:solidFill>
                <a:latin typeface="Arial"/>
                <a:ea typeface="Arial"/>
                <a:cs typeface="Arial"/>
                <a:sym typeface="Arial"/>
              </a:rPr>
              <a:t>th</a:t>
            </a:r>
            <a:r>
              <a:rPr b="1" lang="en-US" sz="1100">
                <a:solidFill>
                  <a:schemeClr val="dk1"/>
                </a:solidFill>
                <a:latin typeface="Arial"/>
                <a:ea typeface="Arial"/>
                <a:cs typeface="Arial"/>
                <a:sym typeface="Arial"/>
              </a:rPr>
              <a:t> </a:t>
            </a:r>
            <a:endParaRPr/>
          </a:p>
          <a:p>
            <a:pPr indent="0" lvl="0" marL="0" marR="0" rtl="0" algn="ctr">
              <a:spcBef>
                <a:spcPts val="0"/>
              </a:spcBef>
              <a:spcAft>
                <a:spcPts val="0"/>
              </a:spcAft>
              <a:buNone/>
            </a:pPr>
            <a:r>
              <a:rPr lang="en-US" sz="900">
                <a:solidFill>
                  <a:schemeClr val="dk1"/>
                </a:solidFill>
                <a:latin typeface="Arial"/>
                <a:ea typeface="Arial"/>
                <a:cs typeface="Arial"/>
                <a:sym typeface="Arial"/>
              </a:rPr>
              <a:t>Prepare final </a:t>
            </a:r>
            <a:endParaRPr/>
          </a:p>
          <a:p>
            <a:pPr indent="0" lvl="0" marL="0" marR="0" rtl="0" algn="ctr">
              <a:spcBef>
                <a:spcPts val="0"/>
              </a:spcBef>
              <a:spcAft>
                <a:spcPts val="0"/>
              </a:spcAft>
              <a:buNone/>
            </a:pPr>
            <a:r>
              <a:rPr lang="en-US" sz="900">
                <a:solidFill>
                  <a:schemeClr val="dk1"/>
                </a:solidFill>
                <a:latin typeface="Arial"/>
                <a:ea typeface="Arial"/>
                <a:cs typeface="Arial"/>
                <a:sym typeface="Arial"/>
              </a:rPr>
              <a:t>project to Present</a:t>
            </a:r>
            <a:endParaRPr/>
          </a:p>
        </p:txBody>
      </p:sp>
      <p:pic>
        <p:nvPicPr>
          <p:cNvPr descr="Stopwatch" id="194" name="Google Shape;194;p6"/>
          <p:cNvPicPr preferRelativeResize="0"/>
          <p:nvPr/>
        </p:nvPicPr>
        <p:blipFill rotWithShape="1">
          <a:blip r:embed="rId3">
            <a:alphaModFix/>
          </a:blip>
          <a:srcRect b="0" l="0" r="0" t="0"/>
          <a:stretch/>
        </p:blipFill>
        <p:spPr>
          <a:xfrm>
            <a:off x="3947653" y="389854"/>
            <a:ext cx="448018" cy="448018"/>
          </a:xfrm>
          <a:prstGeom prst="rect">
            <a:avLst/>
          </a:prstGeom>
          <a:noFill/>
          <a:ln>
            <a:noFill/>
          </a:ln>
        </p:spPr>
      </p:pic>
      <p:cxnSp>
        <p:nvCxnSpPr>
          <p:cNvPr id="195" name="Google Shape;195;p6"/>
          <p:cNvCxnSpPr/>
          <p:nvPr/>
        </p:nvCxnSpPr>
        <p:spPr>
          <a:xfrm rot="10800000">
            <a:off x="1985743" y="4380206"/>
            <a:ext cx="0" cy="325144"/>
          </a:xfrm>
          <a:prstGeom prst="straightConnector1">
            <a:avLst/>
          </a:prstGeom>
          <a:noFill/>
          <a:ln cap="flat" cmpd="sng" w="25400">
            <a:solidFill>
              <a:schemeClr val="dk1"/>
            </a:solidFill>
            <a:prstDash val="solid"/>
            <a:miter lim="800000"/>
            <a:headEnd len="sm" w="sm" type="none"/>
            <a:tailEnd len="med" w="med" type="triangle"/>
          </a:ln>
        </p:spPr>
      </p:cxnSp>
      <p:sp>
        <p:nvSpPr>
          <p:cNvPr id="196" name="Google Shape;196;p6"/>
          <p:cNvSpPr txBox="1"/>
          <p:nvPr/>
        </p:nvSpPr>
        <p:spPr>
          <a:xfrm>
            <a:off x="1101772" y="4723075"/>
            <a:ext cx="1767942" cy="26161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100">
                <a:solidFill>
                  <a:schemeClr val="dk1"/>
                </a:solidFill>
                <a:latin typeface="Arial"/>
                <a:ea typeface="Arial"/>
                <a:cs typeface="Arial"/>
                <a:sym typeface="Arial"/>
              </a:rPr>
              <a:t>We are currently here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pic>
        <p:nvPicPr>
          <p:cNvPr descr="A close up of a keyboard&#10;&#10;Description automatically generated" id="201" name="Google Shape;201;p7"/>
          <p:cNvPicPr preferRelativeResize="0"/>
          <p:nvPr/>
        </p:nvPicPr>
        <p:blipFill rotWithShape="1">
          <a:blip r:embed="rId3">
            <a:alphaModFix/>
          </a:blip>
          <a:srcRect b="0" l="0" r="0" t="0"/>
          <a:stretch/>
        </p:blipFill>
        <p:spPr>
          <a:xfrm>
            <a:off x="7408038" y="1634803"/>
            <a:ext cx="3240911" cy="3797943"/>
          </a:xfrm>
          <a:prstGeom prst="rect">
            <a:avLst/>
          </a:prstGeom>
          <a:noFill/>
          <a:ln>
            <a:noFill/>
          </a:ln>
        </p:spPr>
      </p:pic>
      <p:sp>
        <p:nvSpPr>
          <p:cNvPr id="202" name="Google Shape;202;p7"/>
          <p:cNvSpPr/>
          <p:nvPr/>
        </p:nvSpPr>
        <p:spPr>
          <a:xfrm>
            <a:off x="238125" y="200025"/>
            <a:ext cx="752475" cy="75247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03" name="Google Shape;203;p7"/>
          <p:cNvSpPr txBox="1"/>
          <p:nvPr/>
        </p:nvSpPr>
        <p:spPr>
          <a:xfrm>
            <a:off x="295274" y="314652"/>
            <a:ext cx="63817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05</a:t>
            </a:r>
            <a:endParaRPr/>
          </a:p>
        </p:txBody>
      </p:sp>
      <p:sp>
        <p:nvSpPr>
          <p:cNvPr id="204" name="Google Shape;204;p7"/>
          <p:cNvSpPr txBox="1"/>
          <p:nvPr/>
        </p:nvSpPr>
        <p:spPr>
          <a:xfrm>
            <a:off x="1181100" y="376207"/>
            <a:ext cx="28858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Why You Should Invest</a:t>
            </a:r>
            <a:endParaRPr b="0" sz="2400">
              <a:solidFill>
                <a:schemeClr val="dk1"/>
              </a:solidFill>
              <a:latin typeface="Arial"/>
              <a:ea typeface="Arial"/>
              <a:cs typeface="Arial"/>
              <a:sym typeface="Arial"/>
            </a:endParaRPr>
          </a:p>
        </p:txBody>
      </p:sp>
      <p:sp>
        <p:nvSpPr>
          <p:cNvPr id="205" name="Google Shape;205;p7"/>
          <p:cNvSpPr txBox="1"/>
          <p:nvPr/>
        </p:nvSpPr>
        <p:spPr>
          <a:xfrm>
            <a:off x="238125" y="2074723"/>
            <a:ext cx="6162675" cy="1754326"/>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If you are a CS major, this game has a lot of immersion.(Especially VSU Students)</a:t>
            </a:r>
            <a:br>
              <a:rPr lang="en-US" sz="1800">
                <a:solidFill>
                  <a:schemeClr val="dk1"/>
                </a:solidFill>
                <a:latin typeface="Calibri"/>
                <a:ea typeface="Calibri"/>
                <a:cs typeface="Calibri"/>
                <a:sym typeface="Calibri"/>
              </a:rPr>
            </a:br>
            <a:endParaRPr sz="1800">
              <a:solidFill>
                <a:schemeClr val="dk1"/>
              </a:solidFill>
              <a:latin typeface="Calibri"/>
              <a:ea typeface="Calibri"/>
              <a:cs typeface="Calibri"/>
              <a:sym typeface="Calibri"/>
            </a:endParaRPr>
          </a:p>
          <a:p>
            <a:pPr indent="-285750" lvl="0" marL="285750" marR="0" rtl="0" algn="l">
              <a:spcBef>
                <a:spcPts val="0"/>
              </a:spcBef>
              <a:spcAft>
                <a:spcPts val="0"/>
              </a:spcAft>
              <a:buClr>
                <a:schemeClr val="dk1"/>
              </a:buClr>
              <a:buSzPts val="1800"/>
              <a:buFont typeface="Arial"/>
              <a:buChar char="•"/>
            </a:pPr>
            <a:r>
              <a:rPr lang="en-US" sz="1800">
                <a:solidFill>
                  <a:schemeClr val="dk1"/>
                </a:solidFill>
                <a:latin typeface="Calibri"/>
                <a:ea typeface="Calibri"/>
                <a:cs typeface="Calibri"/>
                <a:sym typeface="Calibri"/>
              </a:rPr>
              <a:t>The big feature of this game is that it is not difficult to control the character, so it can be enjoyed easily by any age group.</a:t>
            </a:r>
            <a:endParaRPr/>
          </a:p>
          <a:p>
            <a:pPr indent="-171450" lvl="0" marL="285750" marR="0" rtl="0" algn="l">
              <a:spcBef>
                <a:spcPts val="0"/>
              </a:spcBef>
              <a:spcAft>
                <a:spcPts val="0"/>
              </a:spcAft>
              <a:buClr>
                <a:schemeClr val="dk1"/>
              </a:buClr>
              <a:buSzPts val="1800"/>
              <a:buFont typeface="Arial"/>
              <a:buNone/>
            </a:pPr>
            <a:r>
              <a:t/>
            </a:r>
            <a:endParaRPr sz="1800">
              <a:solidFill>
                <a:schemeClr val="dk1"/>
              </a:solidFill>
              <a:latin typeface="Calibri"/>
              <a:ea typeface="Calibri"/>
              <a:cs typeface="Calibri"/>
              <a:sym typeface="Calibri"/>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9" name="Shape 209"/>
        <p:cNvGrpSpPr/>
        <p:nvPr/>
      </p:nvGrpSpPr>
      <p:grpSpPr>
        <a:xfrm>
          <a:off x="0" y="0"/>
          <a:ext cx="0" cy="0"/>
          <a:chOff x="0" y="0"/>
          <a:chExt cx="0" cy="0"/>
        </a:xfrm>
      </p:grpSpPr>
      <p:pic>
        <p:nvPicPr>
          <p:cNvPr descr="Coins" id="210" name="Google Shape;210;p8"/>
          <p:cNvPicPr preferRelativeResize="0"/>
          <p:nvPr/>
        </p:nvPicPr>
        <p:blipFill rotWithShape="1">
          <a:blip r:embed="rId3">
            <a:alphaModFix/>
          </a:blip>
          <a:srcRect b="0" l="0" r="0" t="0"/>
          <a:stretch/>
        </p:blipFill>
        <p:spPr>
          <a:xfrm>
            <a:off x="2461260" y="380672"/>
            <a:ext cx="457200" cy="457200"/>
          </a:xfrm>
          <a:prstGeom prst="rect">
            <a:avLst/>
          </a:prstGeom>
          <a:noFill/>
          <a:ln>
            <a:noFill/>
          </a:ln>
        </p:spPr>
      </p:pic>
      <p:sp>
        <p:nvSpPr>
          <p:cNvPr id="211" name="Google Shape;211;p8"/>
          <p:cNvSpPr/>
          <p:nvPr/>
        </p:nvSpPr>
        <p:spPr>
          <a:xfrm>
            <a:off x="238125" y="200025"/>
            <a:ext cx="752475" cy="752475"/>
          </a:xfrm>
          <a:prstGeom prst="rect">
            <a:avLst/>
          </a:prstGeom>
          <a:solidFill>
            <a:schemeClr val="dk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12" name="Google Shape;212;p8"/>
          <p:cNvSpPr txBox="1"/>
          <p:nvPr/>
        </p:nvSpPr>
        <p:spPr>
          <a:xfrm>
            <a:off x="295274" y="314652"/>
            <a:ext cx="638175"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2800">
                <a:solidFill>
                  <a:schemeClr val="lt1"/>
                </a:solidFill>
                <a:latin typeface="Arial"/>
                <a:ea typeface="Arial"/>
                <a:cs typeface="Arial"/>
                <a:sym typeface="Arial"/>
              </a:rPr>
              <a:t>06</a:t>
            </a:r>
            <a:endParaRPr/>
          </a:p>
        </p:txBody>
      </p:sp>
      <p:sp>
        <p:nvSpPr>
          <p:cNvPr id="213" name="Google Shape;213;p8"/>
          <p:cNvSpPr txBox="1"/>
          <p:nvPr/>
        </p:nvSpPr>
        <p:spPr>
          <a:xfrm>
            <a:off x="1181100" y="376207"/>
            <a:ext cx="131826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dk1"/>
                </a:solidFill>
                <a:latin typeface="Arial"/>
                <a:ea typeface="Arial"/>
                <a:cs typeface="Arial"/>
                <a:sym typeface="Arial"/>
              </a:rPr>
              <a:t>Budget</a:t>
            </a:r>
            <a:endParaRPr/>
          </a:p>
        </p:txBody>
      </p:sp>
      <p:pic>
        <p:nvPicPr>
          <p:cNvPr descr="A picture containing text, sitting&#10;&#10;Description automatically generated" id="214" name="Google Shape;214;p8"/>
          <p:cNvPicPr preferRelativeResize="0"/>
          <p:nvPr/>
        </p:nvPicPr>
        <p:blipFill rotWithShape="1">
          <a:blip r:embed="rId4">
            <a:alphaModFix/>
          </a:blip>
          <a:srcRect b="0" l="0" r="0" t="0"/>
          <a:stretch/>
        </p:blipFill>
        <p:spPr>
          <a:xfrm>
            <a:off x="717204" y="2141056"/>
            <a:ext cx="3355305" cy="3355305"/>
          </a:xfrm>
          <a:prstGeom prst="rect">
            <a:avLst/>
          </a:prstGeom>
          <a:noFill/>
          <a:ln>
            <a:noFill/>
          </a:ln>
        </p:spPr>
      </p:pic>
      <p:sp>
        <p:nvSpPr>
          <p:cNvPr id="215" name="Google Shape;215;p8"/>
          <p:cNvSpPr txBox="1"/>
          <p:nvPr/>
        </p:nvSpPr>
        <p:spPr>
          <a:xfrm>
            <a:off x="4450081" y="2346182"/>
            <a:ext cx="6723017" cy="2585323"/>
          </a:xfrm>
          <a:prstGeom prst="rect">
            <a:avLst/>
          </a:prstGeom>
          <a:noFill/>
          <a:ln>
            <a:noFill/>
          </a:ln>
        </p:spPr>
        <p:txBody>
          <a:bodyPr anchorCtr="0" anchor="t" bIns="45700" lIns="91425" spcFirstLastPara="1" rIns="91425" wrap="square" tIns="45700">
            <a:spAutoFit/>
          </a:bodyPr>
          <a:lstStyle/>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The cost the total cost of this project will be </a:t>
            </a:r>
            <a:r>
              <a:rPr b="1" lang="en-US" sz="1600">
                <a:solidFill>
                  <a:schemeClr val="dk1"/>
                </a:solidFill>
                <a:latin typeface="Arial"/>
                <a:ea typeface="Arial"/>
                <a:cs typeface="Arial"/>
                <a:sym typeface="Arial"/>
              </a:rPr>
              <a:t>$10,000</a:t>
            </a:r>
            <a:r>
              <a:rPr lang="en-US" sz="1600">
                <a:solidFill>
                  <a:schemeClr val="dk1"/>
                </a:solidFill>
                <a:latin typeface="Arial"/>
                <a:ea typeface="Arial"/>
                <a:cs typeface="Arial"/>
                <a:sym typeface="Arial"/>
              </a:rPr>
              <a:t>.</a:t>
            </a:r>
            <a:endParaRPr/>
          </a:p>
          <a:p>
            <a:pPr indent="-184150" lvl="0" marL="285750" marR="0" rtl="0" algn="l">
              <a:spcBef>
                <a:spcPts val="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 Each staff member will get </a:t>
            </a:r>
            <a:r>
              <a:rPr b="1" lang="en-US" sz="1600">
                <a:solidFill>
                  <a:schemeClr val="dk1"/>
                </a:solidFill>
                <a:latin typeface="Arial"/>
                <a:ea typeface="Arial"/>
                <a:cs typeface="Arial"/>
                <a:sym typeface="Arial"/>
              </a:rPr>
              <a:t>$35 an hour </a:t>
            </a:r>
            <a:r>
              <a:rPr lang="en-US" sz="1600">
                <a:solidFill>
                  <a:schemeClr val="dk1"/>
                </a:solidFill>
                <a:latin typeface="Arial"/>
                <a:ea typeface="Arial"/>
                <a:cs typeface="Arial"/>
                <a:sym typeface="Arial"/>
              </a:rPr>
              <a:t>and each staff is going to spend around </a:t>
            </a:r>
            <a:r>
              <a:rPr b="1" lang="en-US" sz="1600">
                <a:solidFill>
                  <a:schemeClr val="dk1"/>
                </a:solidFill>
                <a:latin typeface="Arial"/>
                <a:ea typeface="Arial"/>
                <a:cs typeface="Arial"/>
                <a:sym typeface="Arial"/>
              </a:rPr>
              <a:t>33 hours</a:t>
            </a:r>
            <a:r>
              <a:rPr lang="en-US" sz="1600">
                <a:solidFill>
                  <a:schemeClr val="dk1"/>
                </a:solidFill>
                <a:latin typeface="Arial"/>
                <a:ea typeface="Arial"/>
                <a:cs typeface="Arial"/>
                <a:sym typeface="Arial"/>
              </a:rPr>
              <a:t> with the project. </a:t>
            </a:r>
            <a:endParaRPr/>
          </a:p>
          <a:p>
            <a:pPr indent="-184150" lvl="0" marL="285750" marR="0" rtl="0" algn="l">
              <a:spcBef>
                <a:spcPts val="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There are 6 staff members the total to that is </a:t>
            </a:r>
            <a:r>
              <a:rPr b="1" lang="en-US" sz="1600">
                <a:solidFill>
                  <a:schemeClr val="dk1"/>
                </a:solidFill>
                <a:latin typeface="Arial"/>
                <a:ea typeface="Arial"/>
                <a:cs typeface="Arial"/>
                <a:sym typeface="Arial"/>
              </a:rPr>
              <a:t>$6,930</a:t>
            </a:r>
            <a:r>
              <a:rPr lang="en-US" sz="1600">
                <a:solidFill>
                  <a:schemeClr val="dk1"/>
                </a:solidFill>
                <a:latin typeface="Arial"/>
                <a:ea typeface="Arial"/>
                <a:cs typeface="Arial"/>
                <a:sym typeface="Arial"/>
              </a:rPr>
              <a:t>. </a:t>
            </a:r>
            <a:endParaRPr/>
          </a:p>
          <a:p>
            <a:pPr indent="-184150" lvl="0" marL="285750" marR="0" rtl="0" algn="l">
              <a:spcBef>
                <a:spcPts val="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a:p>
            <a:pPr indent="-285750" lvl="0" marL="285750" marR="0" rtl="0" algn="l">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The other </a:t>
            </a:r>
            <a:r>
              <a:rPr b="1" lang="en-US" sz="1600">
                <a:solidFill>
                  <a:schemeClr val="dk1"/>
                </a:solidFill>
                <a:latin typeface="Arial"/>
                <a:ea typeface="Arial"/>
                <a:cs typeface="Arial"/>
                <a:sym typeface="Arial"/>
              </a:rPr>
              <a:t>$3,070</a:t>
            </a:r>
            <a:r>
              <a:rPr lang="en-US" sz="1600">
                <a:solidFill>
                  <a:schemeClr val="dk1"/>
                </a:solidFill>
                <a:latin typeface="Arial"/>
                <a:ea typeface="Arial"/>
                <a:cs typeface="Arial"/>
                <a:sym typeface="Arial"/>
              </a:rPr>
              <a:t> will be for the software or hardware and other any overhead cost the team will have.</a:t>
            </a:r>
            <a:endParaRPr/>
          </a:p>
          <a:p>
            <a:pPr indent="-184150" lvl="0" marL="285750" marR="0" rtl="0" algn="l">
              <a:spcBef>
                <a:spcPts val="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9" name="Shape 219"/>
        <p:cNvGrpSpPr/>
        <p:nvPr/>
      </p:nvGrpSpPr>
      <p:grpSpPr>
        <a:xfrm>
          <a:off x="0" y="0"/>
          <a:ext cx="0" cy="0"/>
          <a:chOff x="0" y="0"/>
          <a:chExt cx="0" cy="0"/>
        </a:xfrm>
      </p:grpSpPr>
      <p:sp>
        <p:nvSpPr>
          <p:cNvPr id="220" name="Google Shape;220;p9"/>
          <p:cNvSpPr txBox="1"/>
          <p:nvPr/>
        </p:nvSpPr>
        <p:spPr>
          <a:xfrm>
            <a:off x="4514850" y="2933700"/>
            <a:ext cx="5734050" cy="120032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7200">
                <a:solidFill>
                  <a:schemeClr val="dk1"/>
                </a:solidFill>
                <a:latin typeface="Arial"/>
                <a:ea typeface="Arial"/>
                <a:cs typeface="Arial"/>
                <a:sym typeface="Arial"/>
              </a:rPr>
              <a:t>Question ?</a:t>
            </a:r>
            <a:endParaRPr/>
          </a:p>
        </p:txBody>
      </p:sp>
      <p:pic>
        <p:nvPicPr>
          <p:cNvPr descr="Questions" id="221" name="Google Shape;221;p9"/>
          <p:cNvPicPr preferRelativeResize="0"/>
          <p:nvPr/>
        </p:nvPicPr>
        <p:blipFill rotWithShape="1">
          <a:blip r:embed="rId3">
            <a:alphaModFix/>
          </a:blip>
          <a:srcRect b="0" l="0" r="0" t="0"/>
          <a:stretch/>
        </p:blipFill>
        <p:spPr>
          <a:xfrm>
            <a:off x="2514600" y="2362379"/>
            <a:ext cx="1771650" cy="17716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2020-02-02T23:38:50Z</dcterms:created>
  <dc:creator>William Lee</dc:creator>
</cp:coreProperties>
</file>